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6.xml" ContentType="application/vnd.openxmlformats-officedocument.presentationml.notesSlide+xml"/>
  <Override PartName="/ppt/tags/tag26.xml" ContentType="application/vnd.openxmlformats-officedocument.presentationml.tags+xml"/>
  <Override PartName="/ppt/notesSlides/notesSlide37.xml" ContentType="application/vnd.openxmlformats-officedocument.presentationml.notesSlide+xml"/>
  <Override PartName="/ppt/tags/tag27.xml" ContentType="application/vnd.openxmlformats-officedocument.presentationml.tags+xml"/>
  <Override PartName="/ppt/notesSlides/notesSlide3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6.xml" ContentType="application/vnd.openxmlformats-officedocument.presentationml.tags+xml"/>
  <Override PartName="/ppt/notesSlides/notesSlide48.xml" ContentType="application/vnd.openxmlformats-officedocument.presentationml.notesSlide+xml"/>
  <Override PartName="/ppt/tags/tag47.xml" ContentType="application/vnd.openxmlformats-officedocument.presentationml.tags+xml"/>
  <Override PartName="/ppt/notesSlides/notesSlide49.xml" ContentType="application/vnd.openxmlformats-officedocument.presentationml.notesSlide+xml"/>
  <Override PartName="/ppt/tags/tag48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  <p:sldMasterId id="2147483986" r:id="rId2"/>
  </p:sldMasterIdLst>
  <p:notesMasterIdLst>
    <p:notesMasterId r:id="rId87"/>
  </p:notesMasterIdLst>
  <p:handoutMasterIdLst>
    <p:handoutMasterId r:id="rId88"/>
  </p:handoutMasterIdLst>
  <p:sldIdLst>
    <p:sldId id="536" r:id="rId3"/>
    <p:sldId id="537" r:id="rId4"/>
    <p:sldId id="783" r:id="rId5"/>
    <p:sldId id="784" r:id="rId6"/>
    <p:sldId id="816" r:id="rId7"/>
    <p:sldId id="817" r:id="rId8"/>
    <p:sldId id="818" r:id="rId9"/>
    <p:sldId id="621" r:id="rId10"/>
    <p:sldId id="872" r:id="rId11"/>
    <p:sldId id="874" r:id="rId12"/>
    <p:sldId id="876" r:id="rId13"/>
    <p:sldId id="877" r:id="rId14"/>
    <p:sldId id="916" r:id="rId15"/>
    <p:sldId id="859" r:id="rId16"/>
    <p:sldId id="917" r:id="rId17"/>
    <p:sldId id="857" r:id="rId18"/>
    <p:sldId id="923" r:id="rId19"/>
    <p:sldId id="924" r:id="rId20"/>
    <p:sldId id="858" r:id="rId21"/>
    <p:sldId id="821" r:id="rId22"/>
    <p:sldId id="822" r:id="rId23"/>
    <p:sldId id="871" r:id="rId24"/>
    <p:sldId id="918" r:id="rId25"/>
    <p:sldId id="838" r:id="rId26"/>
    <p:sldId id="885" r:id="rId27"/>
    <p:sldId id="925" r:id="rId28"/>
    <p:sldId id="781" r:id="rId29"/>
    <p:sldId id="652" r:id="rId30"/>
    <p:sldId id="937" r:id="rId31"/>
    <p:sldId id="519" r:id="rId32"/>
    <p:sldId id="624" r:id="rId33"/>
    <p:sldId id="651" r:id="rId34"/>
    <p:sldId id="625" r:id="rId35"/>
    <p:sldId id="808" r:id="rId36"/>
    <p:sldId id="626" r:id="rId37"/>
    <p:sldId id="926" r:id="rId38"/>
    <p:sldId id="627" r:id="rId39"/>
    <p:sldId id="628" r:id="rId40"/>
    <p:sldId id="933" r:id="rId41"/>
    <p:sldId id="629" r:id="rId42"/>
    <p:sldId id="630" r:id="rId43"/>
    <p:sldId id="631" r:id="rId44"/>
    <p:sldId id="632" r:id="rId45"/>
    <p:sldId id="633" r:id="rId46"/>
    <p:sldId id="634" r:id="rId47"/>
    <p:sldId id="428" r:id="rId48"/>
    <p:sldId id="442" r:id="rId49"/>
    <p:sldId id="882" r:id="rId50"/>
    <p:sldId id="639" r:id="rId51"/>
    <p:sldId id="640" r:id="rId52"/>
    <p:sldId id="641" r:id="rId53"/>
    <p:sldId id="886" r:id="rId54"/>
    <p:sldId id="649" r:id="rId55"/>
    <p:sldId id="887" r:id="rId56"/>
    <p:sldId id="889" r:id="rId57"/>
    <p:sldId id="890" r:id="rId58"/>
    <p:sldId id="891" r:id="rId59"/>
    <p:sldId id="892" r:id="rId60"/>
    <p:sldId id="893" r:id="rId61"/>
    <p:sldId id="894" r:id="rId62"/>
    <p:sldId id="895" r:id="rId63"/>
    <p:sldId id="896" r:id="rId64"/>
    <p:sldId id="803" r:id="rId65"/>
    <p:sldId id="804" r:id="rId66"/>
    <p:sldId id="805" r:id="rId67"/>
    <p:sldId id="934" r:id="rId68"/>
    <p:sldId id="899" r:id="rId69"/>
    <p:sldId id="900" r:id="rId70"/>
    <p:sldId id="935" r:id="rId71"/>
    <p:sldId id="901" r:id="rId72"/>
    <p:sldId id="919" r:id="rId73"/>
    <p:sldId id="904" r:id="rId74"/>
    <p:sldId id="905" r:id="rId75"/>
    <p:sldId id="906" r:id="rId76"/>
    <p:sldId id="907" r:id="rId77"/>
    <p:sldId id="908" r:id="rId78"/>
    <p:sldId id="909" r:id="rId79"/>
    <p:sldId id="910" r:id="rId80"/>
    <p:sldId id="903" r:id="rId81"/>
    <p:sldId id="936" r:id="rId82"/>
    <p:sldId id="775" r:id="rId83"/>
    <p:sldId id="912" r:id="rId84"/>
    <p:sldId id="920" r:id="rId85"/>
    <p:sldId id="927" r:id="rId8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2721" autoAdjust="0"/>
  </p:normalViewPr>
  <p:slideViewPr>
    <p:cSldViewPr>
      <p:cViewPr varScale="1">
        <p:scale>
          <a:sx n="118" d="100"/>
          <a:sy n="118" d="100"/>
        </p:scale>
        <p:origin x="18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7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4" Type="http://schemas.openxmlformats.org/officeDocument/2006/relationships/image" Target="../media/image7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D57DDA-3297-9E49-932E-440C5ADB17FE}" type="datetimeFigureOut">
              <a:rPr lang="es-ES" smtClean="0">
                <a:latin typeface="Arial"/>
              </a:rPr>
              <a:pPr/>
              <a:t>4/10/21</a:t>
            </a:fld>
            <a:endParaRPr lang="en-US" dirty="0"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EBEBC78-8B13-C144-8255-A0A0203D0B97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925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/>
              </a:defRPr>
            </a:lvl1pPr>
          </a:lstStyle>
          <a:p>
            <a:fld id="{0CECD1E6-2A5A-4CBE-B74B-E103D8F012F1}" type="datetimeFigureOut">
              <a:rPr lang="en-US" smtClean="0"/>
              <a:pPr/>
              <a:t>10/4/21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/>
              </a:defRPr>
            </a:lvl1pPr>
          </a:lstStyle>
          <a:p>
            <a:fld id="{261E101E-B703-4926-9856-699E0BC26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19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F6E708-4A5A-4367-BC81-C6333B170510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8351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1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6E5-0F59-450B-B93F-8164BED6416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15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 dirty="0">
              <a:ea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61051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 dirty="0">
              <a:ea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2595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 dirty="0">
              <a:ea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7956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 dirty="0">
              <a:ea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2643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1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98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B387DA-4282-458B-B09B-527FDF1B95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59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1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5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2B6A6B-5E17-41EB-B9C7-16C1ED5FFC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27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9E018D-B7B6-4E88-9386-B18F50D4F69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6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02B91BD-AE3D-45B2-8D19-778CAC761D45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33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4913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24578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 dirty="0">
              <a:ea typeface="Helvetica"/>
            </a:endParaRPr>
          </a:p>
        </p:txBody>
      </p:sp>
      <p:sp>
        <p:nvSpPr>
          <p:cNvPr id="24579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2544A5DF-63D3-5841-8DE9-638153E312D6}" type="slidenum">
              <a:rPr lang="en-GB" sz="1300">
                <a:latin typeface="Helvetica"/>
                <a:ea typeface="Helvetica"/>
                <a:cs typeface="Helvetica"/>
              </a:rPr>
              <a:pPr eaLnBrk="1" hangingPunct="1"/>
              <a:t>34</a:t>
            </a:fld>
            <a:endParaRPr lang="en-GB" sz="1300" dirty="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6788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E9BDF16-C3AA-431E-B382-CED24DFD049F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35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8910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E9BDF16-C3AA-431E-B382-CED24DFD049F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36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8910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005ABCB-1F76-41F2-A6BA-944EBD40C1AD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37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36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8AB4EF1-DC94-4663-BFBA-097A847D4A6C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38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677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8AB4EF1-DC94-4663-BFBA-097A847D4A6C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39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677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7D8D04-FB13-4DD9-BB99-6272BD0FF3B8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40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0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9633E8-E8F7-4B89-870F-D448F351DF7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8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171A6E4-BC61-4A72-BD27-38810B3A5BD2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41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60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AB43C4F-4458-41F0-AD44-772F25BC2867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42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77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029A176-4046-4B7B-956A-F34347B98A95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43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42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44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02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AE17901-43E1-4762-9E76-97D06ED6248A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45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r>
              <a:rPr lang="en-US" dirty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251766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5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234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16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1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24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3540EA-9895-4436-9861-658FBFDD87F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8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02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02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A117C65-0AC2-480D-A518-8911252410C8}" type="slidenum">
              <a:rPr lang="en-US" sz="1200" b="1" smtClean="0">
                <a:solidFill>
                  <a:srgbClr val="000000"/>
                </a:solidFill>
              </a:rPr>
              <a:pPr eaLnBrk="0" hangingPunct="0"/>
              <a:t>53</a:t>
            </a:fld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8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54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98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AC8B376-7100-4653-9D12-1B20E6A1AEC0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55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776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6053CF-FD69-45E7-89E6-37DF635C258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56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03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BD32699-ADD3-4340-B510-B584D706B72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57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538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D584A98-F1CC-4AEC-8E86-DE5057707644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58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816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EC64AD1-3AED-46BC-B687-1A6B36608B20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59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69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7F1F670-F64E-4E74-ABC2-F3E50DC1E20C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60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8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3540EA-9895-4436-9861-658FBFDD87F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84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FD08E2-6016-4314-B294-08902BBE1534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61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3511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690620-D645-416B-AE4A-44A029DCA7B4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62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421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71682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 dirty="0">
              <a:ea typeface="Helvetica"/>
            </a:endParaRPr>
          </a:p>
        </p:txBody>
      </p:sp>
      <p:sp>
        <p:nvSpPr>
          <p:cNvPr id="71683" name="3 Marcador de número de diapositiva"/>
          <p:cNvSpPr txBox="1">
            <a:spLocks noGrp="1"/>
          </p:cNvSpPr>
          <p:nvPr/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331EB10D-77CF-BA45-ADC4-B5BC8D3C963F}" type="slidenum">
              <a:rPr lang="en-US" sz="1300">
                <a:latin typeface="Helvetica"/>
                <a:ea typeface="Helvetica"/>
                <a:cs typeface="Helvetica"/>
              </a:rPr>
              <a:pPr algn="r" eaLnBrk="1" hangingPunct="1"/>
              <a:t>63</a:t>
            </a:fld>
            <a:endParaRPr lang="en-US" sz="1300" dirty="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90670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73730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 dirty="0">
              <a:ea typeface="Helvetica"/>
            </a:endParaRPr>
          </a:p>
        </p:txBody>
      </p:sp>
      <p:sp>
        <p:nvSpPr>
          <p:cNvPr id="73731" name="3 Marcador de número de diapositiva"/>
          <p:cNvSpPr txBox="1">
            <a:spLocks noGrp="1"/>
          </p:cNvSpPr>
          <p:nvPr/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1F2967AA-26C3-864A-891B-B792219EA21C}" type="slidenum">
              <a:rPr lang="en-US" sz="1300">
                <a:latin typeface="Helvetica"/>
                <a:ea typeface="Helvetica"/>
                <a:cs typeface="Helvetica"/>
              </a:rPr>
              <a:pPr algn="r" eaLnBrk="1" hangingPunct="1"/>
              <a:t>64</a:t>
            </a:fld>
            <a:endParaRPr lang="en-US" sz="1300" dirty="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388480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75778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 dirty="0">
              <a:ea typeface="Helvetica"/>
            </a:endParaRPr>
          </a:p>
        </p:txBody>
      </p:sp>
      <p:sp>
        <p:nvSpPr>
          <p:cNvPr id="75779" name="3 Marcador de número de diapositiva"/>
          <p:cNvSpPr txBox="1">
            <a:spLocks noGrp="1"/>
          </p:cNvSpPr>
          <p:nvPr/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EDC178EE-C889-E443-B4D8-0F15F544D143}" type="slidenum">
              <a:rPr lang="en-US" sz="1300">
                <a:latin typeface="Helvetica"/>
                <a:ea typeface="Helvetica"/>
                <a:cs typeface="Helvetica"/>
              </a:rPr>
              <a:pPr algn="r" eaLnBrk="1" hangingPunct="1"/>
              <a:t>65</a:t>
            </a:fld>
            <a:endParaRPr lang="en-US" sz="1300" dirty="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51884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10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61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42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953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064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A2669F-90B7-4383-9A34-06168FD61A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772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10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005ABCB-1F76-41F2-A6BA-944EBD40C1AD}" type="slidenum">
              <a:rPr lang="en-US" sz="1200" b="1" smtClean="0">
                <a:solidFill>
                  <a:srgbClr val="000000"/>
                </a:solidFill>
                <a:cs typeface="Helvetica"/>
              </a:rPr>
              <a:pPr eaLnBrk="0" hangingPunct="0"/>
              <a:t>72</a:t>
            </a:fld>
            <a:endParaRPr lang="en-US" sz="1200" b="1" dirty="0">
              <a:solidFill>
                <a:srgbClr val="000000"/>
              </a:solidFill>
              <a:cs typeface="Helvetica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362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9FEB0-3C55-4079-8724-8593F8217CBF}" type="slidenum">
              <a:rPr lang="en-US" smtClean="0">
                <a:latin typeface="Arial" pitchFamily="34" charset="0"/>
              </a:rPr>
              <a:pPr/>
              <a:t>73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246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795CC44-627F-4466-8DB9-F57F1CDE3086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74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700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B024F52-5115-4E90-BC92-4DF6EA162768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75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4288" cy="5724525"/>
          </a:xfrm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7463"/>
            <a:ext cx="5620174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262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5226604-9998-44C9-A2D6-C34062C32886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76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4288" cy="5724525"/>
          </a:xfrm>
          <a:solidFill>
            <a:srgbClr val="FFFFFF"/>
          </a:solidFill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7463"/>
            <a:ext cx="5620174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678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E27A1-F920-4875-884E-F1E0FAD80E70}" type="slidenum">
              <a:rPr lang="en-US" smtClean="0">
                <a:latin typeface="Arial" pitchFamily="34" charset="0"/>
              </a:rPr>
              <a:pPr/>
              <a:t>77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507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734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92162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ca-ES">
              <a:latin typeface="Arial Narrow" charset="0"/>
              <a:ea typeface="MS PGothic" charset="0"/>
            </a:endParaRPr>
          </a:p>
        </p:txBody>
      </p:sp>
      <p:sp>
        <p:nvSpPr>
          <p:cNvPr id="92163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C05D9A4-DE6F-A147-9EA0-EAB5A613F11C}" type="slidenum">
              <a:rPr lang="en-US" sz="1300">
                <a:latin typeface="Arial Narrow" charset="0"/>
              </a:rPr>
              <a:pPr eaLnBrk="1" hangingPunct="1"/>
              <a:t>79</a:t>
            </a:fld>
            <a:endParaRPr lang="en-US" sz="13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84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00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A2669F-90B7-4383-9A34-06168FD61A3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772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16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D1EEECB-9C8B-B845-972A-A47B2046F618}" type="slidenum">
              <a:rPr lang="en-GB" sz="1300">
                <a:latin typeface="Helvetica"/>
                <a:ea typeface="Helvetica"/>
                <a:cs typeface="Helvetica"/>
              </a:rPr>
              <a:pPr eaLnBrk="1" hangingPunct="1"/>
              <a:t>10</a:t>
            </a:fld>
            <a:endParaRPr lang="en-GB" sz="13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11886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2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67700-3B68-3542-AD21-630CB6A4A66B}" type="datetime10">
              <a:rPr lang="en-US" smtClean="0"/>
              <a:t>17:34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608E3-3266-4E70-BF16-B10892558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5F8F5-3CB0-C34E-84BA-BE3832838090}" type="datetime10">
              <a:rPr lang="en-US" smtClean="0"/>
              <a:t>17:34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97BA-47DB-4801-ADC9-5ADB8884D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8869B-3631-FA4C-AEF4-7257C9A5A0BB}" type="datetime10">
              <a:rPr lang="en-US" smtClean="0"/>
              <a:t>17:34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B3F32-B6B7-4603-8022-84DC8FB50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B4E5AA0-F11A-C645-AE81-6BD268563838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56EB7FE-C265-6047-8D3E-9A22A08547F6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AD26DE5-6902-AD4C-B714-F4CE7A96A916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563928E-F0A9-3745-923B-3A6DD95054F6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BA46DC5-1CED-9F40-A2C2-F192C04C0B14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61DB25C-1069-AA40-8364-9CECED7D35B3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658E215-D5E1-804B-9D2A-4EB5222A1254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785D8-002D-0F41-B8E2-F4823DEDF76F}" type="datetime10">
              <a:rPr lang="en-US" smtClean="0"/>
              <a:t>17:34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3035-467A-4518-B144-D34F8DDA0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1F6A819-60C2-B749-8521-D39E3721AC66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5578AAC-BE1F-0C4F-8BFD-E71F3D7D552A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41D1388-DC95-2B4C-9796-0FFF25EF21E0}" type="datetime10">
              <a:rPr lang="en-US" b="1" kern="1200" smtClean="0">
                <a:ea typeface="+mn-ea"/>
                <a:cs typeface="+mn-cs"/>
              </a:rPr>
              <a:t>17:34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2F89E-CB53-8646-ACE1-86E74113E190}" type="datetime10">
              <a:rPr lang="es-ES_tradnl" smtClean="0"/>
              <a:t>17:41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715EE-A62E-4D22-8F40-F564E91258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496B0-708F-D240-B5EE-B770482537D0}" type="datetime10">
              <a:rPr lang="es-ES_tradnl" smtClean="0"/>
              <a:t>17:41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FF11-EF67-4A6A-8E8B-46DEBC046C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86736-6497-B841-A047-6C139B7FA6A0}" type="datetime10">
              <a:rPr lang="en-US" smtClean="0"/>
              <a:t>17:34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E4A27-A1BB-42A7-8403-C0B5A8DC6B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B0E5D-BB80-C745-BA70-E464E8680F92}" type="datetime10">
              <a:rPr lang="en-US" smtClean="0"/>
              <a:t>17:34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44C6-88BC-4A84-8164-D7411F31C9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E1856-5736-474D-9B42-604A64786103}" type="datetime10">
              <a:rPr lang="en-US" smtClean="0"/>
              <a:t>17:34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770C-A9B5-4062-AAEB-50474F936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710A8-ED91-BA47-956D-23615E0B93EA}" type="datetime10">
              <a:rPr lang="en-US" smtClean="0"/>
              <a:t>17:34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A2321-3F1D-4B98-B6F4-AEF0523A9E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52E70-3031-F640-AD3F-78A46BB2F509}" type="datetime10">
              <a:rPr lang="en-US" smtClean="0"/>
              <a:t>17:34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E72FD-9DDB-41D8-AA45-39D657611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E51BC-CFF7-7F44-BD36-C419BE35405E}" type="datetime10">
              <a:rPr lang="en-US" smtClean="0"/>
              <a:t>17:34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541B4-436D-4C57-9677-9C3CA58C7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D3138-9443-F548-A165-1B13D84754E4}" type="datetime10">
              <a:rPr lang="en-US" smtClean="0"/>
              <a:t>17:34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/>
              <a:t>Artificial Vision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277A7-7A63-482C-8D9A-9D5CD98C55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631723-5128-BF4D-88FB-CCE1575DA300}" type="datetime10">
              <a:rPr lang="en-US" b="1" smtClean="0"/>
              <a:t>17:34</a:t>
            </a:fld>
            <a:endParaRPr lang="en-US" b="1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latin typeface="Arial"/>
              </a:rPr>
              <a:t>Artificial Vision</a:t>
            </a:r>
            <a:endParaRPr lang="en-US" b="1" dirty="0">
              <a:latin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093672-493E-4446-A66E-6DF1E010E3D0}" type="slidenum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28347F-78BC-9E42-8D0D-F70B4CFE3D99}" type="datetime10">
              <a:rPr lang="en-US" b="1" smtClean="0"/>
              <a:t>17:34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latin typeface="Arial"/>
              </a:rPr>
              <a:t>Artificial Vision</a:t>
            </a:r>
            <a:endParaRPr lang="en-US" b="1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5B41F3-CEEA-4086-AF34-BFEEBE44A07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Arial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pn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oleObject" Target="../embeddings/oleObject2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tiff"/><Relationship Id="rId4" Type="http://schemas.openxmlformats.org/officeDocument/2006/relationships/image" Target="../media/image39.wmf"/><Relationship Id="rId9" Type="http://schemas.openxmlformats.org/officeDocument/2006/relationships/image" Target="../media/image45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acity.com/course/introduction-to-computer-vision--ud810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10" Type="http://schemas.openxmlformats.org/officeDocument/2006/relationships/image" Target="../media/image58.jpeg"/><Relationship Id="rId4" Type="http://schemas.openxmlformats.org/officeDocument/2006/relationships/image" Target="../media/image51.jpeg"/><Relationship Id="rId9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10" Type="http://schemas.openxmlformats.org/officeDocument/2006/relationships/image" Target="../media/image63.emf"/><Relationship Id="rId4" Type="http://schemas.openxmlformats.org/officeDocument/2006/relationships/image" Target="../media/image59.jpeg"/><Relationship Id="rId9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71.emf"/><Relationship Id="rId3" Type="http://schemas.openxmlformats.org/officeDocument/2006/relationships/tags" Target="../tags/tag18.xml"/><Relationship Id="rId7" Type="http://schemas.openxmlformats.org/officeDocument/2006/relationships/notesSlide" Target="../notesSlides/notesSlide35.xml"/><Relationship Id="rId12" Type="http://schemas.openxmlformats.org/officeDocument/2006/relationships/image" Target="../media/image68.emf"/><Relationship Id="rId17" Type="http://schemas.openxmlformats.org/officeDocument/2006/relationships/oleObject" Target="../embeddings/oleObject7.bin"/><Relationship Id="rId2" Type="http://schemas.openxmlformats.org/officeDocument/2006/relationships/tags" Target="../tags/tag17.xml"/><Relationship Id="rId16" Type="http://schemas.openxmlformats.org/officeDocument/2006/relationships/image" Target="../media/image70.emf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13.xml"/><Relationship Id="rId11" Type="http://schemas.openxmlformats.org/officeDocument/2006/relationships/oleObject" Target="../embeddings/oleObject4.bin"/><Relationship Id="rId5" Type="http://schemas.openxmlformats.org/officeDocument/2006/relationships/tags" Target="../tags/tag20.xml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73.png"/><Relationship Id="rId4" Type="http://schemas.openxmlformats.org/officeDocument/2006/relationships/tags" Target="../tags/tag19.xml"/><Relationship Id="rId9" Type="http://schemas.openxmlformats.org/officeDocument/2006/relationships/image" Target="../media/image72.png"/><Relationship Id="rId14" Type="http://schemas.openxmlformats.org/officeDocument/2006/relationships/image" Target="../media/image6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3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73.png"/><Relationship Id="rId5" Type="http://schemas.openxmlformats.org/officeDocument/2006/relationships/tags" Target="../tags/tag25.xml"/><Relationship Id="rId10" Type="http://schemas.openxmlformats.org/officeDocument/2006/relationships/image" Target="../media/image72.png"/><Relationship Id="rId4" Type="http://schemas.openxmlformats.org/officeDocument/2006/relationships/tags" Target="../tags/tag24.xml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13" Type="http://schemas.openxmlformats.org/officeDocument/2006/relationships/image" Target="../media/image73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7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76.png"/><Relationship Id="rId5" Type="http://schemas.openxmlformats.org/officeDocument/2006/relationships/tags" Target="../tags/tag34.xml"/><Relationship Id="rId10" Type="http://schemas.openxmlformats.org/officeDocument/2006/relationships/image" Target="../media/image66.png"/><Relationship Id="rId4" Type="http://schemas.openxmlformats.org/officeDocument/2006/relationships/tags" Target="../tags/tag33.xml"/><Relationship Id="rId9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73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7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76.png"/><Relationship Id="rId5" Type="http://schemas.openxmlformats.org/officeDocument/2006/relationships/tags" Target="../tags/tag40.xml"/><Relationship Id="rId10" Type="http://schemas.openxmlformats.org/officeDocument/2006/relationships/image" Target="../media/image66.png"/><Relationship Id="rId4" Type="http://schemas.openxmlformats.org/officeDocument/2006/relationships/tags" Target="../tags/tag39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44.xml"/><Relationship Id="rId7" Type="http://schemas.openxmlformats.org/officeDocument/2006/relationships/image" Target="../media/image66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72.png"/><Relationship Id="rId4" Type="http://schemas.openxmlformats.org/officeDocument/2006/relationships/tags" Target="../tags/tag45.xml"/><Relationship Id="rId9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Relationship Id="rId5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8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4.png"/><Relationship Id="rId5" Type="http://schemas.openxmlformats.org/officeDocument/2006/relationships/image" Target="../media/image83.emf"/><Relationship Id="rId4" Type="http://schemas.openxmlformats.org/officeDocument/2006/relationships/oleObject" Target="../embeddings/oleObject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png"/><Relationship Id="rId5" Type="http://schemas.openxmlformats.org/officeDocument/2006/relationships/image" Target="../media/image85.emf"/><Relationship Id="rId4" Type="http://schemas.openxmlformats.org/officeDocument/2006/relationships/oleObject" Target="../embeddings/oleObject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png"/><Relationship Id="rId5" Type="http://schemas.openxmlformats.org/officeDocument/2006/relationships/image" Target="../media/image87.emf"/><Relationship Id="rId4" Type="http://schemas.openxmlformats.org/officeDocument/2006/relationships/oleObject" Target="../embeddings/oleObject10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96.png"/><Relationship Id="rId3" Type="http://schemas.openxmlformats.org/officeDocument/2006/relationships/tags" Target="../tags/tag50.xml"/><Relationship Id="rId7" Type="http://schemas.openxmlformats.org/officeDocument/2006/relationships/notesSlide" Target="../notesSlides/notesSlide62.xml"/><Relationship Id="rId12" Type="http://schemas.openxmlformats.org/officeDocument/2006/relationships/image" Target="../media/image94.png"/><Relationship Id="rId2" Type="http://schemas.openxmlformats.org/officeDocument/2006/relationships/tags" Target="../tags/tag49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13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52.xml"/><Relationship Id="rId10" Type="http://schemas.openxmlformats.org/officeDocument/2006/relationships/image" Target="../media/image73.png"/><Relationship Id="rId4" Type="http://schemas.openxmlformats.org/officeDocument/2006/relationships/tags" Target="../tags/tag51.xml"/><Relationship Id="rId9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tiff"/><Relationship Id="rId3" Type="http://schemas.openxmlformats.org/officeDocument/2006/relationships/image" Target="../media/image108.jpeg"/><Relationship Id="rId7" Type="http://schemas.openxmlformats.org/officeDocument/2006/relationships/image" Target="../media/image112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tiff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14.png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acity.com/course/introduction-to-computer-vision--ud810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2.wmf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85800" y="1071546"/>
            <a:ext cx="7772400" cy="1824054"/>
          </a:xfrm>
          <a:solidFill>
            <a:schemeClr val="bg2">
              <a:lumMod val="9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s-ES_tradnl" sz="3200" b="1" dirty="0" err="1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Computational</a:t>
            </a:r>
            <a: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_tradnl" sz="3200" b="1" dirty="0" err="1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vision</a:t>
            </a:r>
            <a: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</a:t>
            </a:r>
            <a:b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br>
              <a:rPr lang="es-ES_tradnl" sz="3200" b="1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s-ES_tradnl" sz="3200" dirty="0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Linear </a:t>
            </a:r>
            <a:r>
              <a:rPr lang="es-ES_tradnl" sz="3200" dirty="0" err="1">
                <a:ln w="12700">
                  <a:noFill/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filters</a:t>
            </a:r>
            <a:endParaRPr lang="en-GB" sz="3200" dirty="0">
              <a:ln w="12700">
                <a:noFill/>
                <a:prstDash val="solid"/>
              </a:ln>
              <a:solidFill>
                <a:schemeClr val="accent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5 Imagen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0" y="6393031"/>
            <a:ext cx="3654710" cy="45683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503" y="6400800"/>
            <a:ext cx="1557495" cy="4572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073855" y="6468227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rPr>
              <a:t>2021-2022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21" name="CuadroTexto 5">
            <a:extLst>
              <a:ext uri="{FF2B5EF4-FFF2-40B4-BE49-F238E27FC236}">
                <a16:creationId xmlns:a16="http://schemas.microsoft.com/office/drawing/2014/main" id="{7F82F4AC-58E6-364C-AE95-ECF6D850CAFB}"/>
              </a:ext>
            </a:extLst>
          </p:cNvPr>
          <p:cNvSpPr txBox="1"/>
          <p:nvPr/>
        </p:nvSpPr>
        <p:spPr>
          <a:xfrm>
            <a:off x="2732089" y="2945969"/>
            <a:ext cx="32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Class 2: Computational Vision</a:t>
            </a:r>
          </a:p>
        </p:txBody>
      </p:sp>
      <p:pic>
        <p:nvPicPr>
          <p:cNvPr id="22" name="Imagen 2">
            <a:extLst>
              <a:ext uri="{FF2B5EF4-FFF2-40B4-BE49-F238E27FC236}">
                <a16:creationId xmlns:a16="http://schemas.microsoft.com/office/drawing/2014/main" id="{4971A5A8-3509-3A46-843A-E8BB31108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950" y="3676911"/>
            <a:ext cx="4710100" cy="23550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9942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9F7AA-A789-EF45-829D-438E7C60A436}" type="datetime10">
              <a:rPr lang="es-ES_tradnl" smtClean="0"/>
              <a:t>17:48</a:t>
            </a:fld>
            <a:endParaRPr lang="en-US" dirty="0"/>
          </a:p>
        </p:txBody>
      </p:sp>
      <p:sp>
        <p:nvSpPr>
          <p:cNvPr id="21507" name="3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08A3BF42-B7B2-1744-BDDE-62C16C192ED7}" type="slidenum">
              <a:rPr lang="es-ES" sz="1000">
                <a:solidFill>
                  <a:srgbClr val="003399"/>
                </a:solidFill>
                <a:latin typeface="Helvetica"/>
                <a:ea typeface="Helvetica"/>
                <a:cs typeface="Helvetica"/>
              </a:rPr>
              <a:pPr eaLnBrk="1" hangingPunct="1"/>
              <a:t>10</a:t>
            </a:fld>
            <a:endParaRPr lang="es-ES" sz="1000" dirty="0">
              <a:solidFill>
                <a:srgbClr val="003399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34824" name="Picture 5" descr="electromagneticfig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23" y="1943516"/>
            <a:ext cx="3455988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6" descr="lightsourcesfigure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2" y="5031606"/>
            <a:ext cx="347503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Rectángulo"/>
          <p:cNvSpPr>
            <a:spLocks noChangeArrowheads="1"/>
          </p:cNvSpPr>
          <p:nvPr/>
        </p:nvSpPr>
        <p:spPr bwMode="auto">
          <a:xfrm>
            <a:off x="268871" y="4605696"/>
            <a:ext cx="4572000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latin typeface="Helvetica"/>
              </a:rPr>
              <a:t>A typical human eye will respond to wavelengths from about </a:t>
            </a:r>
            <a:r>
              <a:rPr lang="en-US" sz="1600" dirty="0">
                <a:solidFill>
                  <a:schemeClr val="accent2"/>
                </a:solidFill>
                <a:latin typeface="Helvetica"/>
              </a:rPr>
              <a:t>380 to 750 nm.</a:t>
            </a:r>
          </a:p>
          <a:p>
            <a:endParaRPr lang="en-US" sz="1600" dirty="0">
              <a:solidFill>
                <a:schemeClr val="accent2"/>
              </a:solidFill>
              <a:latin typeface="Helvetica"/>
            </a:endParaRPr>
          </a:p>
          <a:p>
            <a:r>
              <a:rPr lang="en-GB" sz="1400" dirty="0"/>
              <a:t>In order to get a full colour image, most sensors use filtering to look at the light in its three primary colours (Red, Green, Blue).</a:t>
            </a:r>
          </a:p>
          <a:p>
            <a:r>
              <a:rPr lang="en-GB" sz="1400" dirty="0"/>
              <a:t>Once the camera records all three colours, it combines them to create the full spectrum.</a:t>
            </a:r>
          </a:p>
          <a:p>
            <a:endParaRPr lang="ca-ES" sz="1600" dirty="0">
              <a:solidFill>
                <a:schemeClr val="accent2"/>
              </a:solidFill>
              <a:latin typeface="Helvetica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67544" y="1196752"/>
            <a:ext cx="7596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/>
              </a:rPr>
              <a:t>Light is an energy source that carries coded information about the world, which can be read from a distance through the images!</a:t>
            </a:r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 b="0" spc="-100" dirty="0">
                <a:solidFill>
                  <a:schemeClr val="tx2"/>
                </a:solidFill>
                <a:latin typeface="Helvetica"/>
                <a:ea typeface="+mj-ea"/>
                <a:cs typeface="+mj-cs"/>
              </a:rPr>
              <a:t>How do we obtain color images?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r="34503" b="17790"/>
          <a:stretch>
            <a:fillRect/>
          </a:stretch>
        </p:blipFill>
        <p:spPr bwMode="auto">
          <a:xfrm>
            <a:off x="1223628" y="2204864"/>
            <a:ext cx="2330344" cy="2039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824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431540" y="116632"/>
            <a:ext cx="8229600" cy="9906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Images in </a:t>
            </a:r>
            <a:r>
              <a:rPr lang="en-US" dirty="0" err="1"/>
              <a:t>Skimage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9" y="1411287"/>
            <a:ext cx="8229600" cy="2362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1600" dirty="0">
                <a:cs typeface="Helvetica"/>
              </a:rPr>
              <a:t>Images can be grey-value (1 channel) or color images (3 channels)</a:t>
            </a:r>
          </a:p>
          <a:p>
            <a:pPr marL="0" indent="0">
              <a:buNone/>
              <a:defRPr/>
            </a:pPr>
            <a:endParaRPr lang="en-US" sz="1600" dirty="0">
              <a:cs typeface="Helvetica"/>
            </a:endParaRPr>
          </a:p>
          <a:p>
            <a:pPr>
              <a:defRPr/>
            </a:pPr>
            <a:r>
              <a:rPr lang="en-US" sz="1600" dirty="0">
                <a:cs typeface="Helvetica"/>
              </a:rPr>
              <a:t>Suppose we have an </a:t>
            </a:r>
            <a:r>
              <a:rPr lang="en-US" sz="1600" dirty="0" err="1">
                <a:cs typeface="Helvetica"/>
              </a:rPr>
              <a:t>NxM</a:t>
            </a:r>
            <a:r>
              <a:rPr lang="en-US" sz="1600" dirty="0">
                <a:cs typeface="Helvetica"/>
              </a:rPr>
              <a:t> RGB image called “</a:t>
            </a:r>
            <a:r>
              <a:rPr lang="en-US" sz="1600" dirty="0" err="1">
                <a:cs typeface="Helvetica"/>
              </a:rPr>
              <a:t>im</a:t>
            </a:r>
            <a:r>
              <a:rPr lang="en-US" sz="1600" dirty="0">
                <a:cs typeface="Helvetica"/>
              </a:rPr>
              <a:t>”</a:t>
            </a:r>
          </a:p>
          <a:p>
            <a:pPr lvl="1">
              <a:defRPr/>
            </a:pPr>
            <a:r>
              <a:rPr lang="en-US" sz="1200" dirty="0" err="1">
                <a:cs typeface="Helvetica"/>
              </a:rPr>
              <a:t>im</a:t>
            </a:r>
            <a:r>
              <a:rPr lang="en-US" sz="1200" dirty="0">
                <a:cs typeface="Helvetica"/>
              </a:rPr>
              <a:t>[0,0,0] = top-left pixel value in R-channel</a:t>
            </a:r>
          </a:p>
          <a:p>
            <a:pPr lvl="1">
              <a:defRPr/>
            </a:pPr>
            <a:r>
              <a:rPr lang="en-US" sz="1200" dirty="0" err="1">
                <a:cs typeface="Helvetica"/>
              </a:rPr>
              <a:t>im</a:t>
            </a:r>
            <a:r>
              <a:rPr lang="en-US" sz="1200" dirty="0">
                <a:cs typeface="Helvetica"/>
              </a:rPr>
              <a:t>[y, x, 2] = y pixels down, x pixels to right in the B-channel</a:t>
            </a:r>
          </a:p>
          <a:p>
            <a:pPr lvl="1">
              <a:defRPr/>
            </a:pPr>
            <a:r>
              <a:rPr lang="en-US" sz="1200" dirty="0" err="1">
                <a:cs typeface="Helvetica"/>
              </a:rPr>
              <a:t>im</a:t>
            </a:r>
            <a:r>
              <a:rPr lang="en-US" sz="1200" dirty="0">
                <a:cs typeface="Helvetica"/>
              </a:rPr>
              <a:t>[N-1, M-1, 1] = bottom-right pixel in the G-channel</a:t>
            </a:r>
          </a:p>
          <a:p>
            <a:pPr lvl="1">
              <a:defRPr/>
            </a:pPr>
            <a:endParaRPr lang="en-US" sz="1200" dirty="0">
              <a:cs typeface="Helvetica"/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99C23F-71B0-CF49-8CD8-F67A6E212465}" type="datetime10">
              <a:rPr lang="es-ES_tradnl" smtClean="0"/>
              <a:t>17:49</a:t>
            </a:fld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8266" name="TextBox 6"/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/>
              </a:rPr>
              <a:t>R</a:t>
            </a:r>
          </a:p>
        </p:txBody>
      </p:sp>
      <p:sp>
        <p:nvSpPr>
          <p:cNvPr id="78267" name="TextBox 7"/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/>
              </a:rPr>
              <a:t>G</a:t>
            </a:r>
          </a:p>
        </p:txBody>
      </p:sp>
      <p:sp>
        <p:nvSpPr>
          <p:cNvPr id="78268" name="TextBox 8"/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/>
              </a:rPr>
              <a:t>B</a:t>
            </a:r>
          </a:p>
        </p:txBody>
      </p:sp>
      <p:sp>
        <p:nvSpPr>
          <p:cNvPr id="78269" name="TextBox 9"/>
          <p:cNvSpPr txBox="1">
            <a:spLocks noChangeArrowheads="1"/>
          </p:cNvSpPr>
          <p:nvPr/>
        </p:nvSpPr>
        <p:spPr bwMode="auto">
          <a:xfrm>
            <a:off x="1143000" y="3467100"/>
            <a:ext cx="5953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/>
              </a:rPr>
              <a:t>row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71" name="TextBox 12"/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/>
              </a:rPr>
              <a:t>column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67000" y="3543300"/>
            <a:ext cx="4038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73" name="TextBox 13"/>
          <p:cNvSpPr txBox="1">
            <a:spLocks noChangeArrowheads="1"/>
          </p:cNvSpPr>
          <p:nvPr/>
        </p:nvSpPr>
        <p:spPr bwMode="auto">
          <a:xfrm>
            <a:off x="7391400" y="6657975"/>
            <a:ext cx="3733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Helvetica"/>
              </a:rPr>
              <a:t>Slide credit: Derek </a:t>
            </a:r>
            <a:r>
              <a:rPr lang="en-US" sz="1200" b="0" dirty="0" err="1">
                <a:solidFill>
                  <a:srgbClr val="000000"/>
                </a:solidFill>
                <a:latin typeface="Helvetica"/>
              </a:rPr>
              <a:t>Hoiem</a:t>
            </a:r>
            <a:endParaRPr lang="en-US" sz="1200" b="0" dirty="0">
              <a:solidFill>
                <a:srgbClr val="000000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19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D2B3-7684-C447-A814-98BB89AE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Color</a:t>
            </a:r>
            <a:r>
              <a:rPr lang="en-GB" dirty="0"/>
              <a:t> images, RGB </a:t>
            </a:r>
            <a:r>
              <a:rPr lang="en-GB" dirty="0" err="1"/>
              <a:t>color</a:t>
            </a:r>
            <a:r>
              <a:rPr lang="en-GB" dirty="0"/>
              <a:t> space</a:t>
            </a:r>
            <a:endParaRPr lang="es-ES_trad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021ED4-537E-DB42-BD4A-07AF7DB1A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33" t="10494" r="8333" b="10494"/>
          <a:stretch/>
        </p:blipFill>
        <p:spPr>
          <a:xfrm>
            <a:off x="1143000" y="1709928"/>
            <a:ext cx="6858000" cy="365760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CB21C-EA17-F949-9402-0E873F936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17:50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91238-3593-694C-87FE-96A43D42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675B5-4E45-F44F-BC21-F131151D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7C426-57FB-A54D-BF2F-220FD35325A7}"/>
              </a:ext>
            </a:extLst>
          </p:cNvPr>
          <p:cNvSpPr txBox="1"/>
          <p:nvPr/>
        </p:nvSpPr>
        <p:spPr>
          <a:xfrm>
            <a:off x="262128" y="6193381"/>
            <a:ext cx="883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Why are the chairs tops appearing in black in two of the channels?</a:t>
            </a:r>
          </a:p>
          <a:p>
            <a:r>
              <a:rPr lang="en-GB" dirty="0">
                <a:effectLst/>
                <a:latin typeface="Helvetica" pitchFamily="2" charset="0"/>
              </a:rPr>
              <a:t>What are the values of a white pixel in the </a:t>
            </a:r>
            <a:r>
              <a:rPr lang="en-GB" dirty="0" err="1">
                <a:effectLst/>
                <a:latin typeface="Helvetica" pitchFamily="2" charset="0"/>
              </a:rPr>
              <a:t>color</a:t>
            </a:r>
            <a:r>
              <a:rPr lang="en-GB" dirty="0">
                <a:effectLst/>
                <a:latin typeface="Helvetica" pitchFamily="2" charset="0"/>
              </a:rPr>
              <a:t> image?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DFF88-6F13-5B4F-9E38-CA47EE2F2A1A}"/>
              </a:ext>
            </a:extLst>
          </p:cNvPr>
          <p:cNvSpPr txBox="1"/>
          <p:nvPr/>
        </p:nvSpPr>
        <p:spPr>
          <a:xfrm>
            <a:off x="1703832" y="5553457"/>
            <a:ext cx="5943600" cy="372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     R 			G 		       B</a:t>
            </a:r>
          </a:p>
        </p:txBody>
      </p:sp>
    </p:spTree>
    <p:extLst>
      <p:ext uri="{BB962C8B-B14F-4D97-AF65-F5344CB8AC3E}">
        <p14:creationId xmlns:p14="http://schemas.microsoft.com/office/powerpoint/2010/main" val="6906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Today</a:t>
            </a:r>
            <a:endParaRPr lang="en-US" dirty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an image?</a:t>
            </a:r>
          </a:p>
          <a:p>
            <a:pPr lvl="1"/>
            <a:r>
              <a:rPr lang="en-US" dirty="0"/>
              <a:t>Types, color </a:t>
            </a:r>
            <a:r>
              <a:rPr lang="en-US" dirty="0" err="1"/>
              <a:t>vs</a:t>
            </a:r>
            <a:r>
              <a:rPr lang="en-US" dirty="0"/>
              <a:t> gray level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How to measure the quality of an image?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Spatial and photometric resolution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Histogram and image contrast enhancement</a:t>
            </a:r>
          </a:p>
          <a:p>
            <a:endParaRPr lang="en-US" dirty="0"/>
          </a:p>
          <a:p>
            <a:r>
              <a:rPr lang="en-US" dirty="0"/>
              <a:t>How to process by a linear filter</a:t>
            </a:r>
          </a:p>
          <a:p>
            <a:pPr lvl="1"/>
            <a:r>
              <a:rPr lang="en-US" dirty="0"/>
              <a:t>Examples: smoothing filters</a:t>
            </a:r>
          </a:p>
          <a:p>
            <a:endParaRPr lang="en-US" dirty="0"/>
          </a:p>
          <a:p>
            <a:pPr lvl="1"/>
            <a:r>
              <a:rPr lang="en-US" dirty="0"/>
              <a:t>Convolution / correlation</a:t>
            </a:r>
          </a:p>
          <a:p>
            <a:endParaRPr lang="en-US" dirty="0"/>
          </a:p>
          <a:p>
            <a:pPr lvl="1"/>
            <a:r>
              <a:rPr lang="en-US" dirty="0"/>
              <a:t>Mean and median filters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292934"/>
                </a:solidFill>
              </a:rPr>
              <a:t>Linear filters with Gaussians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095C2C-B4B4-6943-8314-324F34689C05}" type="datetime10">
              <a:rPr lang="es-ES_tradnl" smtClean="0"/>
              <a:t>17:51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384" y="13036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Spatial resolution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540" y="1196752"/>
            <a:ext cx="8229600" cy="4525962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/>
              <a:t>Sensor resolution</a:t>
            </a:r>
            <a:r>
              <a:rPr lang="en-US" dirty="0"/>
              <a:t>: size of real world scene element that images to a single pixel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/>
              <a:t>Image resolution</a:t>
            </a:r>
            <a:r>
              <a:rPr lang="en-US" dirty="0"/>
              <a:t>: number of pixels</a:t>
            </a:r>
          </a:p>
          <a:p>
            <a:pPr eaLnBrk="1" hangingPunct="1"/>
            <a:endParaRPr lang="en-US" dirty="0"/>
          </a:p>
        </p:txBody>
      </p:sp>
      <p:pic>
        <p:nvPicPr>
          <p:cNvPr id="221193" name="Picture 9"/>
          <p:cNvPicPr>
            <a:picLocks noChangeAspect="1" noChangeArrowheads="1"/>
          </p:cNvPicPr>
          <p:nvPr/>
        </p:nvPicPr>
        <p:blipFill>
          <a:blip r:embed="rId3" cstate="print"/>
          <a:srcRect l="19824" t="46227" r="58415" b="30424"/>
          <a:stretch>
            <a:fillRect/>
          </a:stretch>
        </p:blipFill>
        <p:spPr bwMode="auto">
          <a:xfrm>
            <a:off x="5148064" y="3320988"/>
            <a:ext cx="25812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94" name="Picture 10"/>
          <p:cNvPicPr>
            <a:picLocks noChangeAspect="1" noChangeArrowheads="1"/>
          </p:cNvPicPr>
          <p:nvPr/>
        </p:nvPicPr>
        <p:blipFill>
          <a:blip r:embed="rId3" cstate="print"/>
          <a:srcRect l="19824" t="22598" r="58415" b="53773"/>
          <a:stretch>
            <a:fillRect/>
          </a:stretch>
        </p:blipFill>
        <p:spPr bwMode="auto">
          <a:xfrm>
            <a:off x="1815554" y="3296791"/>
            <a:ext cx="255111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1196" name="Text Box 12"/>
          <p:cNvSpPr txBox="1">
            <a:spLocks noChangeArrowheads="1"/>
          </p:cNvSpPr>
          <p:nvPr/>
        </p:nvSpPr>
        <p:spPr bwMode="auto">
          <a:xfrm>
            <a:off x="7092280" y="5265204"/>
            <a:ext cx="262731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>
                <a:latin typeface="Helvetica"/>
              </a:rPr>
              <a:t>[fig from Mori et al]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03548" y="5625244"/>
            <a:ext cx="8928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b="0" dirty="0">
                <a:latin typeface="Helvetica"/>
              </a:rPr>
              <a:t>It influences what analysis is feasible, it affects best representation choice.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FA0FFA-CC20-374F-AE44-04F1E57C78AE}" type="datetime10">
              <a:rPr lang="es-ES_tradnl" smtClean="0"/>
              <a:t>17:52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5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48A-B23C-E64E-9EDB-3EB164F5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Image Magnification</a:t>
            </a:r>
            <a:endParaRPr lang="es-ES_trad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3CFD78-355A-A94D-8A90-E3A1AEBB7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869" y="1527048"/>
            <a:ext cx="2799371" cy="4876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011C6-B4C9-7749-A06B-7DC98F533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17:51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083B-B75A-764C-9EDF-79316FD8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98DFC-D0FC-E84C-9E78-C0CDD6C4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2F48-4D48-7B4E-B2E4-8B27E4F7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028" y="1524000"/>
            <a:ext cx="2982844" cy="4239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552A6-2BA5-F843-BD29-701C2D3AE66E}"/>
              </a:ext>
            </a:extLst>
          </p:cNvPr>
          <p:cNvSpPr txBox="1"/>
          <p:nvPr/>
        </p:nvSpPr>
        <p:spPr>
          <a:xfrm>
            <a:off x="5486400" y="600143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rescale() in</a:t>
            </a:r>
          </a:p>
          <a:p>
            <a:r>
              <a:rPr lang="en-GB" dirty="0">
                <a:effectLst/>
                <a:latin typeface="Helvetica" pitchFamily="2" charset="0"/>
              </a:rPr>
              <a:t>scikit-image</a:t>
            </a:r>
          </a:p>
        </p:txBody>
      </p:sp>
    </p:spTree>
    <p:extLst>
      <p:ext uri="{BB962C8B-B14F-4D97-AF65-F5344CB8AC3E}">
        <p14:creationId xmlns:p14="http://schemas.microsoft.com/office/powerpoint/2010/main" val="77136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70" name="Picture 1030" descr="REDUCE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08820"/>
            <a:ext cx="2273276" cy="4168316"/>
          </a:xfrm>
          <a:prstGeom prst="rect">
            <a:avLst/>
          </a:prstGeom>
          <a:noFill/>
          <a:effectLst>
            <a:outerShdw blurRad="63500" dist="89803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5800" y="24765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0" cap="none" dirty="0">
                <a:latin typeface="Helvetica"/>
                <a:ea typeface="Helvetica"/>
              </a:rPr>
              <a:t>Image reduction</a:t>
            </a:r>
          </a:p>
        </p:txBody>
      </p:sp>
      <p:pic>
        <p:nvPicPr>
          <p:cNvPr id="6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318" y="1592796"/>
            <a:ext cx="5281972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45644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51599180-FB01-1546-AE3E-67FFF42AF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0"/>
          <a:stretch/>
        </p:blipFill>
        <p:spPr>
          <a:xfrm>
            <a:off x="3174993" y="2400305"/>
            <a:ext cx="2387592" cy="156209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54FD36B-67DD-7449-A7AB-51D1D58B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E835EB46-1BD6-2743-B435-FC6158D8069C}" type="datetime10">
              <a:rPr lang="es-ES_tradnl" smtClean="0"/>
              <a:pPr>
                <a:spcAft>
                  <a:spcPts val="600"/>
                </a:spcAft>
                <a:defRPr/>
              </a:pPr>
              <a:t>17:54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0E4665B-7B45-9B48-BCAF-FCCCCE27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92C0268C-C029-4760-98E8-5BF4E76A023E}" type="slidenum">
              <a:rPr 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51599180-FB01-1546-AE3E-67FFF42AF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"/>
          <a:stretch/>
        </p:blipFill>
        <p:spPr>
          <a:xfrm>
            <a:off x="838200" y="448621"/>
            <a:ext cx="6972300" cy="6333179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54FD36B-67DD-7449-A7AB-51D1D58B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E835EB46-1BD6-2743-B435-FC6158D8069C}" type="datetime10">
              <a:rPr lang="es-ES_tradnl" smtClean="0"/>
              <a:pPr>
                <a:spcAft>
                  <a:spcPts val="600"/>
                </a:spcAft>
                <a:defRPr/>
              </a:pPr>
              <a:t>17:54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0E4665B-7B45-9B48-BCAF-FCCCCE27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92C0268C-C029-4760-98E8-5BF4E76A023E}" type="slidenum">
              <a:rPr 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Helvetica"/>
              </a:rPr>
              <a:t>Photometric resolution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75048" y="5085184"/>
            <a:ext cx="85689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latin typeface="Helvetica"/>
              </a:rPr>
              <a:t>A </a:t>
            </a:r>
            <a:r>
              <a:rPr lang="en-US" sz="1400" dirty="0">
                <a:latin typeface="Helvetica"/>
              </a:rPr>
              <a:t>histogram</a:t>
            </a:r>
            <a:r>
              <a:rPr lang="en-US" sz="1400" b="0" dirty="0">
                <a:latin typeface="Helvetica"/>
              </a:rPr>
              <a:t> of an image represents the frequencies of the image gray levels.</a:t>
            </a:r>
          </a:p>
          <a:p>
            <a:endParaRPr lang="en-US" sz="1400" b="0" dirty="0">
              <a:latin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0" dirty="0">
                <a:latin typeface="Helvetica"/>
              </a:rPr>
              <a:t>Does it depend on the spatial distribution? 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>
                <a:latin typeface="Helvetica"/>
              </a:rPr>
              <a:t>Can it be considered as a measure of image quality?</a:t>
            </a:r>
          </a:p>
          <a:p>
            <a:pPr marL="285750" indent="-285750">
              <a:buFont typeface="Arial"/>
              <a:buChar char="•"/>
            </a:pPr>
            <a:endParaRPr lang="en-US" sz="1400" b="0" dirty="0">
              <a:latin typeface="Helvetica"/>
            </a:endParaRPr>
          </a:p>
          <a:p>
            <a:r>
              <a:rPr lang="en-US" sz="1400" b="0" dirty="0">
                <a:latin typeface="Helvetica"/>
              </a:rPr>
              <a:t>The number of different grey levels (different pixel values in each color channel) determines the </a:t>
            </a:r>
            <a:r>
              <a:rPr lang="en-US" sz="1400" dirty="0">
                <a:latin typeface="Helvetica"/>
              </a:rPr>
              <a:t>photometric resolution </a:t>
            </a:r>
            <a:r>
              <a:rPr lang="en-US" sz="1400" b="0" dirty="0">
                <a:latin typeface="Helvetica"/>
              </a:rPr>
              <a:t>of the image.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9353" y="4494602"/>
            <a:ext cx="7399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</a:rPr>
              <a:t>Given an image of type uint8, how many grey levels we can have at most?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FE486D-F4B5-9547-98CE-C698B59B6E40}" type="datetime10">
              <a:rPr lang="es-ES_tradnl" smtClean="0"/>
              <a:t>17:55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10" descr="im2"/>
          <p:cNvPicPr>
            <a:picLocks noChangeAspect="1" noChangeArrowheads="1"/>
          </p:cNvPicPr>
          <p:nvPr/>
        </p:nvPicPr>
        <p:blipFill>
          <a:blip r:embed="rId3"/>
          <a:srcRect l="20058" t="9494" r="20058" b="17389"/>
          <a:stretch>
            <a:fillRect/>
          </a:stretch>
        </p:blipFill>
        <p:spPr bwMode="auto">
          <a:xfrm>
            <a:off x="1367644" y="1592796"/>
            <a:ext cx="2345851" cy="2268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348" name="Picture 3"/>
          <p:cNvPicPr>
            <a:picLocks noChangeAspect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1406525" y="1593850"/>
            <a:ext cx="2292350" cy="2292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36" y="1895862"/>
            <a:ext cx="2893688" cy="19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4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CED6-B9AF-DE4C-8747-55760A29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07BEC-7CF4-1D45-99DE-2B61E2F0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Digital images:</a:t>
            </a:r>
          </a:p>
          <a:p>
            <a:pPr marL="0" indent="0">
              <a:buNone/>
            </a:pPr>
            <a:r>
              <a:rPr lang="en-GB" dirty="0"/>
              <a:t>• Spatial and photometric resolution</a:t>
            </a:r>
          </a:p>
          <a:p>
            <a:pPr marL="0" indent="0">
              <a:buNone/>
            </a:pPr>
            <a:r>
              <a:rPr lang="en-GB" dirty="0"/>
              <a:t>• Histogram</a:t>
            </a:r>
          </a:p>
          <a:p>
            <a:pPr marL="0" indent="0">
              <a:buNone/>
            </a:pPr>
            <a:r>
              <a:rPr lang="en-GB" dirty="0"/>
              <a:t>• Image contrast enhancement</a:t>
            </a:r>
          </a:p>
          <a:p>
            <a:pPr marL="0" indent="0">
              <a:buNone/>
            </a:pPr>
            <a:r>
              <a:rPr lang="en-GB" dirty="0"/>
              <a:t>• Linear filters</a:t>
            </a:r>
          </a:p>
          <a:p>
            <a:pPr marL="0" indent="0">
              <a:buNone/>
            </a:pPr>
            <a:r>
              <a:rPr lang="en-GB" dirty="0"/>
              <a:t>• Examples: smoothing filters</a:t>
            </a:r>
          </a:p>
          <a:p>
            <a:pPr marL="0" indent="0">
              <a:buNone/>
            </a:pPr>
            <a:r>
              <a:rPr lang="en-GB" dirty="0"/>
              <a:t>• Convolution</a:t>
            </a:r>
          </a:p>
          <a:p>
            <a:pPr marL="0" indent="0">
              <a:buNone/>
            </a:pPr>
            <a:r>
              <a:rPr lang="en-GB" dirty="0"/>
              <a:t>• Gaussian filter</a:t>
            </a:r>
          </a:p>
          <a:p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67685-88D3-C849-82FB-A5F6CDF7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17:40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09102-91B3-AA48-9732-72A08872A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4FDE-990D-C947-9703-36556B11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78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Helvetica"/>
              </a:rPr>
              <a:t>Histogram</a:t>
            </a:r>
          </a:p>
        </p:txBody>
      </p:sp>
      <p:pic>
        <p:nvPicPr>
          <p:cNvPr id="57348" name="Picture 3"/>
          <p:cNvPicPr>
            <a:picLocks noChangeAspect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5290057" y="1499616"/>
            <a:ext cx="2292350" cy="2292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90BCCA-CA2C-1C4C-83A4-1EB1D93D266D}" type="datetime10">
              <a:rPr lang="es-ES_tradnl" smtClean="0"/>
              <a:t>17:55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AutoShape 2" descr="data:image/png;base64,iVBORw0KGgoAAAANSUhEUgAAAXQAAAD8CAYAAABn919SAAAABHNCSVQICAgIfAhkiAAAAAlwSFlzAAALEgAACxIB0t1+/AAAEj9JREFUeJzt3X2MZXddx/H3xy6IAsounUxWIG5NNpjGhIITgkIadVvkKWz9pykJZmKa7D+oYDS6yh/of8Uo0T8MyQroRBGsPGQ31KjLiCEmpDqFFlpqXR5aoO7DCCoPJjx+/WPOyrCdmXvuzH383fcr2dxzzj137vd3zt3P/Z1zz0OqCknS/Pu+aRcgSRoNA12SGmGgS1IjDHRJaoSBLkmNMNAlqREGuiQ1wkCXpEYY6JLUiEOTfLPrr7++jh07Nsm3lKS5d9999/1nVS0Nmm+igX7s2DE2NjYm+ZaSNPeSPNZnPne5SFIjDHRJaoSBLkmNMNAlqREGuiQ1wkCXpEYY6JLUCANdkhphoEtSIwx0aQSOnb5n2iVIBroktcJAl6RGGOiS1AgDXZIaYaBLUiMMdElqhIEuSY3oFehJfi3JQ0keTPKuJE9JciTJ+SQXusfD4y5WkrS7gYGe5FnArwIrVfUTwHXAHcBpYL2qjgPr3bgkaUr67nI5BPxAkkPADwL/AZwE1rrn14DbRl+eJKmvgYFeVY8DfwB8DrgI/E9V/QOwXFUXu9kuActjq1KSNFCfXS6H2eqN3wD8CPDUJK/dPk9VFVC7vP5Uko0kG5ubmyMoWZK0kz67XG4BPltVm1X1TeB9wE8Dl5McBeger+z04qo6U1UrVbWytLQ0qrolSdfoE+ifA16U5AeTBDgBPAycA1a7eVaBs+MpUZotXllRs+rQoBmq6t4k7wE+CnwL+BhwBngacHeSO4HHgNvHWagkaW8DAx2gqt4EvOmayV9nq7cuSZoBnikqSY0w0CWpEQa6tE/HTt/jD6SaKQa6JDXCQJekRhjokjTAvOxaM9AlqREGujRl89L70+wz0CWpEQa6JDXCQJekRhjoktQIA12SGmGgS1IjDHRJ6mEeDi810CWpEX1uEv3cJPdv+/flJG9IciTJ+SQXusfDkyhYkrSzgYFeVY9U1U1VdRPwk8D/Au8HTgPrVXUcWO/GmzUPm1uaXX5+NAnD7nI5AXy6qh4DTgJr3fQ14LZRFiZJGs6wgX4H8K5ueLmqLnbDl4DlnV6Q5FSSjSQbm5ub+yxTaoe9dY1L70BP8mTg1cDfXPtcVRVQO72uqs5U1UpVrSwtLe27UEnS3obpob8c+GhVXe7GLyc5CtA9Xhl1cZKk/oYJ9Nfw3d0tAOeA1W54FTg7qqIkScPrFehJngrcCrxv2+S7gFuTXABu6cYlSVNyqM9MVfU14JnXTPsiW0e9SNqDP4JqUjxTVJIaYaBLUiMMdGnEjp2+x90smgoDXZIaYaBLI7KfXrk9eY2SgS5JjTDQJakRBrokNcJAl6RGGOiS1AgDXZIa0etaLtKi2n5Y4aN3vXKKlUiD2UOXpEYY6JLUCANdkhrR9wYXz0jyniT/luThJD+V5EiS80kudI+Hx12sJGl3fXvofwz8XVX9OPA84GHgNLBeVceB9W5cmgle8VCLaGCgJ/lh4Gbg7QBV9Y2q+m/gJLDWzbYG3DauIiVJg/Xpod8AbAJ/luRjSd7W3WN0uaoudvNcApbHVaQkabA+gX4IeAHw1qp6PvA1rtm9UlUF1E4vTnIqyUaSjc3NzYPWK02Eu2s0j/oE+heAL1TVvd34e9gK+MtJjgJ0j1d2enFVnamqlapaWVpaGkXNkqQdDAz0qroEfD7Jc7tJJ4BPAueA1W7aKnB2LBVKc2qvXv5uz7lloIPoe+r/rwDvTPJk4DPAL7H1ZXB3kjuBx4Dbx1OiJKmPXoFeVfcDKzs8dWK05eggjp2+x+uNSAvMM0UlqREGuiQ1wkDXQvLHR7XIQJekRhjoktQIA12SGmGgS1IjDPQR8FKtkmaBgS5JjTDQpWu4taV5ZaBLUiMMdElqhIEuDWHY3THuvtEkGeiS1AgDXXtahB7mvLRxXurU9PS6HnqSR4GvAN8GvlVVK0mOAH8NHAMeBW6vqv8aT5mSpEGG6aH/bFXdVFVXb3RxGlivquPAOtfcOFqSNFkH2eVyEljrhteA2w5ezmSMctPVzWD1/QzsdUbxTs/52dKw+gZ6AR9Mcl+SU9205aq62A1fApZHXp0kqbe+gf6SqroJeDnwuiQ3b3+yqoqt0H+CJKeSbCTZ2NzcPFi1c2LUPauWe2p79VjldYI0nF6BXlWPd49XgPcDLwQuJzkK0D1e2eW1Z6pqpapWlpaWRlO1JOkJBgZ6kqcmefrVYeClwIPAOWC1m20VODuuIltkz+t7TWJZTOKkINeppqnPYYvLwPuTXJ3/r6rq75L8K3B3kjuBx4Dbx1emJGmQgYFeVZ8BnrfD9C8CJ8ZRlCRpeJ4pOmWzsIk+CzXMG5eZZpGBLkmNMND3wR80t8zTMpjFWmexJs03A12SGmGgS1IjDHTc9G3ZXut2nte7u/20EwNdkhphoM+5ReipDdPGgy6LWViWs1DDfsxr3S0x0CWpEQa6JDXCQN/m6qb9om86LmL7Xe/99b0Rh8t08gx0SWqEgb6HcfQuhr2hw07T7fVoWvb72bO3PhkGuiQ1YuED3V7DcFxekzGp5ez6bMvCB7oktaJ3oCe5LsnHknygGz+S5HySC93j4fGVKUkaZJge+uuBh7eNnwbWq+o4sN6NL7xWrx0yTwatg4P8sDeLZrUuTV6vQE/ybOCVwNu2TT4JrHXDa8Btoy1NkjSMvj30PwJ+E/jOtmnLVXWxG77E1s2knyDJqSQbSTY2Nzf3X+kMmkZPbxS9sRYOIdvp5JZ5b1Nfs9DO3Zb3QdfDMK+dheUwawYGepJXAVeq6r7d5qmqAmqX585U1UpVrSwtLe2/UknSng71mOfFwKuTvAJ4CvBDSf4SuJzkaFVdTHIUuDLOQiVJexvYQ6+q366qZ1fVMeAO4B+r6rXAOWC1m20VODu2KqdglJtz49o0nKVNzv3UMkv1a2/TXFfT/pxM+/2HcZDj0O8Cbk1yAbilG5ckTclQgV5V/1RVr+qGv1hVJ6rqeFXdUlVfGk+J0veapx6TJmNcNzaZt8+aZ4pKUiMMdElqhIE+Q7Zv3i3i8eb7rXee2jgti/DDvAx0SWqGgT6EYXuQ89ZD3ss02tL3Vmdy2WiLgS5JjTDQJakRzQb6sJvrs7LJOuldG/s9/naefryclXU7bbO2C3Dcu9Rmqa2T0mygS9KiMdB7WMRv+nFxWY7XLC7fWaypVQa6JDXCQB+gtd7FPO371vRt3+8+qpPd9nqP/bxe32WgS1IjDHRJaoSBPkL7vRZLn3mv3SydxGGYk9q8dTO6v3Evq1HuXhn0HvPyd+dJn3uKPiXJvyR5IMlDSX6vm34kyfkkF7rHw+MvV5K0mz499K8DP1dVzwNuAl6W5EXAaWC9qo4D6934TNjrm7rVb/FR9KxGdeJJq8t4Hu20Tiexfg76OZzE+7Sozz1Fq6q+2o0+qftXwElgrZu+Btw2lgolSb302oee5Lok9wNXgPNVdS+wXFUXu1kuActjqlGS1EOvQK+qb1fVTcCzgRcm+Ylrni+2eu1PkORUko0kG5ubmwcuWPs3qR/UDvq+fXeZzdq1SWZF3+WyfTfdqG+u0rJZ/twNe5Po/wY+BLwMuJzkKED3eGWX15ypqpWqWllaWjpovZKkXfQ5ymUpyTO64R8AbgX+DTgHrHazrQJnx1WkhuPZoP0tarunbdyHR+5nK6+Fz8KhHvMcBdaSXMfWF8DdVfWBJB8B7k5yJ/AYcPsY65QkDTAw0Kvq48Dzd5j+ReDEOIqSJA2vTw+9SfOweTXKGqfd3mm/v+afn6HBPPVfkhphoE/INHsX89yzmefapUkz0CWpEU0Hur27vY37inou/9FxWe5uv9d+aXGZNh3okrRIDHRJasTCHrao8WhxM3ZeHfQaOou8Lue17fbQJakRCxXo8/qtO89c5othUdbzrLdzoQJdklpmoEtSIwx0TZzHqGuQQZe/Hdd9R4f527P4GTbQJakRcx/os/gtKU3Kfj//rf6/WfStvz53LHpOkg8l+WSSh5K8vpt+JMn5JBe6x8PjL1eStJs+PfRvAb9eVTcCLwJel+RG4DSwXlXHgfVuXJI0JX3uWHQRuNgNfyXJw8CzgJPAz3SzrQH/BPzWWKo8gEXe/JoEl6/Gxc/W8Ibah57kGFu3o7sXWO7CHuASsDzSyiRJQ+kd6EmeBrwXeENVfXn7c1VVQO3yulNJNpJsbG5uHqhYSZo1s7Ql0SvQkzyJrTB/Z1W9r5t8OcnR7vmjwJWdXltVZ6pqpapWlpaWRlGzJGkHfY5yCfB24OGqesu2p84Bq93wKnB29OVJkvrqc/ncFwO/CHwiyf3dtN8B7gLuTnIn8Bhw+3hK7OfqZs+jd71ymmUshFnaxJT2smif1T5HufwzkF2ePjHaciRJ++UNLqRGLFpvdBiLcvOOuT/1X5K0pblAb/WbV5IGaS7QJWlRGeiS1IgmAt3dLJLUSKBLkgx0SWqGgS5JjTDQJakRcx3o/hgqaRbMShbNdaBLkr7LQJekRhjoktQIA12SGmGgS9I+zcqPoVf1uQXdO5JcSfLgtmlHkpxPcqF7PDzeMiVJg/Tpof858LJrpp0G1qvqOLDejUvSWMxaT3gnx07fM/U6BwZ6VX0Y+NI1k08Ca93wGnDbiOuSJA1pv/vQl6vqYjd8CVjebcYkp5JsJNnY3Nzc59tJkgY58I+iVVVA7fH8mapaqaqVpaWlg76dJGkX+w30y0mOAnSPV0ZXkiRpP/Yb6OeA1W54FTg7mnL6m/aPD5I0a/octvgu4CPAc5N8IcmdwF3ArUkuALd045KkKTo0aIaqes0uT50YcS2SpAPwTFFJaoSBLkmNMNAlqREGuiQ1wkCXpBGb1mHVBrokNcJAl6RGGOiSNAbTuJyugS5JjZibQPfaLZLmwTSzam4CXZK0NwNdksZokvvSDXRJaoSBLkmNmKtAn4W7akvSrDpQoCd5WZJHknwqyelRFSVJGt6+Az3JdcCfAC8HbgRek+TGURW2F3vpkvREB+mhvxD4VFV9pqq+AbwbODmasiRJwzpIoD8L+Py28S900yRJUzDwnqIHleQUcKob/WqSRw7w564H/vPgVc2FRWorLFZ7F6mtsFjt3bWtefOB/u6P9pnpIIH+OPCcbePP7qZ9j6o6A5w5wPv8vyQbVbUyir816xaprbBY7V2ktsJitXfabT3ILpd/BY4nuSHJk4E7gHOjKUuSNKx999Cr6ltJfhn4e+A64B1V9dDIKpMkDeVA+9Cr6m+Bvx1RLX2MZNfNnFiktsJitXeR2gqL1d6ptjVVNc33lySNyFyd+i9J2t1cBPoiXGIgyaNJPpHk/iQb3bQjSc4nudA9Hp52nfuR5B1JriR5cNu0XduW5Le7df1Ikp+fTtX7t0t7fzfJ4936vT/JK7Y9N7ftTfKcJB9K8skkDyV5fTe9ufW7R1tnZ91W1Uz/Y+sH108DPwY8GXgAuHHadY2hnY8C118z7feB093waeDN065zn227GXgB8OCgtrF1GYkHgO8HbujW/XXTbsMI2vu7wG/sMO9ctxc4CrygG3468O9dm5pbv3u0dWbW7Tz00Bf5EgMngbVueA24bYq17FtVfRj40jWTd2vbSeDdVfX1qvos8Cm2PgNzY5f27mau21tVF6vqo93wV4CH2TpjvLn1u0dbdzPxts5DoC/KJQYK+GCS+7qzawGWq+piN3wJWJ5OaWOxW9taXt+/kuTj3S6Zq7sgmmlvkmPA84F7aXz9XtNWmJF1Ow+BviheUlU3sXX1ytcluXn7k7W1DdfkIUktt22bt7K12/Am4CLwh9MtZ7SSPA14L/CGqvry9udaW787tHVm1u08BHqvSwzMu6p6vHu8AryfrU2zy0mOAnSPV6ZX4cjt1rYm13dVXa6qb1fVd4A/5bub3nPf3iRPYivg3llV7+smN7l+d2rrLK3beQj05i8xkOSpSZ5+dRh4KfAgW+1c7WZbBc5Op8Kx2K1t54A7knx/khuA48C/TKG+kboabp1fYGv9wpy3N0mAtwMPV9Vbtj3V3Prdra0ztW6n/ctxz1+XX8HWL8qfBt447XrG0L4fY+vX8AeAh662EXgmsA5cAD4IHJl2rfts37vY2hT9Jlv7Ee/cq23AG7t1/Qjw8mnXP6L2/gXwCeDjbP1HP9pCe4GXsLU75ePA/d2/V7S4fvdo68ysW88UlaRGzMMuF0lSDwa6JDXCQJekRhjoktQIA12SGmGgS1IjDHRJaoSBLkmN+D+J2gccmGJw7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253" y="4288568"/>
            <a:ext cx="2339608" cy="1584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2195-9EE9-B44F-A267-3BB10F2B212F}"/>
              </a:ext>
            </a:extLst>
          </p:cNvPr>
          <p:cNvSpPr txBox="1"/>
          <p:nvPr/>
        </p:nvSpPr>
        <p:spPr>
          <a:xfrm>
            <a:off x="457200" y="2438400"/>
            <a:ext cx="327660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Courier" pitchFamily="2" charset="0"/>
              </a:rPr>
              <a:t>mm=</a:t>
            </a:r>
            <a:r>
              <a:rPr lang="en-GB" dirty="0" err="1">
                <a:effectLst/>
                <a:latin typeface="Courier" pitchFamily="2" charset="0"/>
              </a:rPr>
              <a:t>np.zeros</a:t>
            </a:r>
            <a:r>
              <a:rPr lang="en-GB" dirty="0">
                <a:effectLst/>
                <a:latin typeface="Courier" pitchFamily="2" charset="0"/>
              </a:rPr>
              <a:t>((256, 256,3) </a:t>
            </a:r>
            <a:r>
              <a:rPr lang="en-GB" dirty="0" err="1">
                <a:effectLst/>
                <a:latin typeface="Courier" pitchFamily="2" charset="0"/>
              </a:rPr>
              <a:t>dtype</a:t>
            </a:r>
            <a:r>
              <a:rPr lang="en-GB" dirty="0">
                <a:effectLst/>
                <a:latin typeface="Courier" pitchFamily="2" charset="0"/>
              </a:rPr>
              <a:t>=np.uint8)</a:t>
            </a:r>
          </a:p>
          <a:p>
            <a:endParaRPr lang="en-GB" dirty="0">
              <a:effectLst/>
              <a:latin typeface="Courier" pitchFamily="2" charset="0"/>
            </a:endParaRPr>
          </a:p>
          <a:p>
            <a:r>
              <a:rPr lang="en-GB" dirty="0">
                <a:latin typeface="Helvetica" pitchFamily="2" charset="0"/>
              </a:rPr>
              <a:t>-&gt;</a:t>
            </a:r>
            <a:r>
              <a:rPr lang="en-GB" dirty="0">
                <a:effectLst/>
                <a:latin typeface="Helvetica" pitchFamily="2" charset="0"/>
              </a:rPr>
              <a:t> Creates an image of what </a:t>
            </a:r>
            <a:r>
              <a:rPr lang="en-GB" dirty="0" err="1">
                <a:effectLst/>
                <a:latin typeface="Helvetica" pitchFamily="2" charset="0"/>
              </a:rPr>
              <a:t>color</a:t>
            </a:r>
            <a:r>
              <a:rPr lang="en-GB" dirty="0">
                <a:effectLst/>
                <a:latin typeface="Helvetica" pitchFamily="2" charset="0"/>
              </a:rPr>
              <a:t>?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• Given an image of type uint8, how many grey levels we can have</a:t>
            </a:r>
          </a:p>
          <a:p>
            <a:r>
              <a:rPr lang="en-GB" dirty="0">
                <a:effectLst/>
                <a:latin typeface="Helvetica" pitchFamily="2" charset="0"/>
              </a:rPr>
              <a:t>at most?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• We can change the number of bins of the histogram: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BA1D-2C34-D241-8B27-26C77A31E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860" y="4288568"/>
            <a:ext cx="2321141" cy="17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8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47650"/>
            <a:ext cx="7772400" cy="1143000"/>
          </a:xfrm>
        </p:spPr>
        <p:txBody>
          <a:bodyPr/>
          <a:lstStyle/>
          <a:p>
            <a:r>
              <a:rPr lang="en-US" dirty="0">
                <a:ea typeface="Helvetica"/>
              </a:rPr>
              <a:t>Histogram</a:t>
            </a:r>
          </a:p>
        </p:txBody>
      </p:sp>
      <p:pic>
        <p:nvPicPr>
          <p:cNvPr id="58372" name="Picture 3"/>
          <p:cNvPicPr>
            <a:picLocks noChangeAspect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1000125" y="1489075"/>
            <a:ext cx="1843088" cy="184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4998" name="Rectangle 9"/>
          <p:cNvSpPr>
            <a:spLocks noChangeArrowheads="1"/>
          </p:cNvSpPr>
          <p:nvPr/>
        </p:nvSpPr>
        <p:spPr bwMode="auto">
          <a:xfrm>
            <a:off x="457200" y="3822700"/>
            <a:ext cx="7100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ca-ES" sz="2400" dirty="0" err="1">
                <a:latin typeface="Helvetica"/>
              </a:rPr>
              <a:t>How</a:t>
            </a:r>
            <a:r>
              <a:rPr lang="ca-ES" sz="2400" dirty="0">
                <a:latin typeface="Helvetica"/>
              </a:rPr>
              <a:t> </a:t>
            </a:r>
            <a:r>
              <a:rPr lang="ca-ES" sz="2400" dirty="0" err="1">
                <a:latin typeface="Helvetica"/>
              </a:rPr>
              <a:t>will</a:t>
            </a:r>
            <a:r>
              <a:rPr lang="ca-ES" sz="2400" dirty="0">
                <a:latin typeface="Helvetica"/>
              </a:rPr>
              <a:t> </a:t>
            </a:r>
            <a:r>
              <a:rPr lang="ca-ES" sz="2400" dirty="0" err="1">
                <a:latin typeface="Helvetica"/>
              </a:rPr>
              <a:t>the</a:t>
            </a:r>
            <a:r>
              <a:rPr lang="ca-ES" sz="2400" dirty="0">
                <a:latin typeface="Helvetica"/>
              </a:rPr>
              <a:t> </a:t>
            </a:r>
            <a:r>
              <a:rPr lang="ca-ES" sz="2400" dirty="0" err="1">
                <a:latin typeface="Helvetica"/>
              </a:rPr>
              <a:t>histogram</a:t>
            </a:r>
            <a:r>
              <a:rPr lang="ca-ES" sz="2400" dirty="0">
                <a:latin typeface="Helvetica"/>
              </a:rPr>
              <a:t> of </a:t>
            </a:r>
            <a:r>
              <a:rPr lang="ca-ES" sz="2400" dirty="0" err="1">
                <a:latin typeface="Helvetica"/>
              </a:rPr>
              <a:t>the</a:t>
            </a:r>
            <a:r>
              <a:rPr lang="ca-ES" sz="2400" dirty="0">
                <a:latin typeface="Helvetica"/>
              </a:rPr>
              <a:t> </a:t>
            </a:r>
            <a:r>
              <a:rPr lang="ca-ES" sz="2400" dirty="0" err="1">
                <a:latin typeface="Helvetica"/>
              </a:rPr>
              <a:t>right</a:t>
            </a:r>
            <a:r>
              <a:rPr lang="ca-ES" sz="2400" dirty="0">
                <a:latin typeface="Helvetica"/>
              </a:rPr>
              <a:t> </a:t>
            </a:r>
            <a:r>
              <a:rPr lang="ca-ES" sz="2400" dirty="0" err="1">
                <a:latin typeface="Helvetica"/>
              </a:rPr>
              <a:t>image</a:t>
            </a:r>
            <a:r>
              <a:rPr lang="ca-ES" sz="2400" dirty="0">
                <a:latin typeface="Helvetica"/>
              </a:rPr>
              <a:t> </a:t>
            </a:r>
            <a:r>
              <a:rPr lang="ca-ES" sz="2400" dirty="0" err="1">
                <a:latin typeface="Helvetica"/>
              </a:rPr>
              <a:t>look</a:t>
            </a:r>
            <a:r>
              <a:rPr lang="ca-ES" sz="2400" dirty="0">
                <a:latin typeface="Helvetica"/>
              </a:rPr>
              <a:t>?</a:t>
            </a:r>
          </a:p>
        </p:txBody>
      </p:sp>
      <p:pic>
        <p:nvPicPr>
          <p:cNvPr id="58377" name="Picture 10" descr="im2"/>
          <p:cNvPicPr>
            <a:picLocks noChangeAspect="1" noChangeArrowheads="1"/>
          </p:cNvPicPr>
          <p:nvPr/>
        </p:nvPicPr>
        <p:blipFill>
          <a:blip r:embed="rId4"/>
          <a:srcRect l="20058" t="9494" r="20058" b="17389"/>
          <a:stretch>
            <a:fillRect/>
          </a:stretch>
        </p:blipFill>
        <p:spPr bwMode="auto">
          <a:xfrm>
            <a:off x="3692525" y="1516063"/>
            <a:ext cx="1871663" cy="180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BA0065-7BFC-3D4F-ABC7-069C5B4E5EBA}" type="datetime10">
              <a:rPr lang="es-ES_tradnl" smtClean="0"/>
              <a:t>17:57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196" y="1521143"/>
            <a:ext cx="2886354" cy="1924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759" y="4290822"/>
            <a:ext cx="2915271" cy="19282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4A9F7F-5F1D-1740-A6D0-744DE317A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396" y="5536168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Histogram of 16 bins</a:t>
            </a:r>
          </a:p>
        </p:txBody>
      </p:sp>
    </p:spTree>
    <p:extLst>
      <p:ext uri="{BB962C8B-B14F-4D97-AF65-F5344CB8AC3E}">
        <p14:creationId xmlns:p14="http://schemas.microsoft.com/office/powerpoint/2010/main" val="41363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791580" y="202641"/>
            <a:ext cx="8172908" cy="1143000"/>
          </a:xfrm>
        </p:spPr>
        <p:txBody>
          <a:bodyPr>
            <a:normAutofit/>
          </a:bodyPr>
          <a:lstStyle/>
          <a:p>
            <a:r>
              <a:rPr lang="en-US" sz="3200" dirty="0">
                <a:ea typeface="Helvetica"/>
              </a:rPr>
              <a:t>Histogram: How should the histograms look?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8569" t="12250" r="28709" b="12501"/>
          <a:stretch/>
        </p:blipFill>
        <p:spPr>
          <a:xfrm>
            <a:off x="2231740" y="1134933"/>
            <a:ext cx="1624406" cy="16094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1697" t="16887" r="31291" b="19063"/>
          <a:stretch/>
        </p:blipFill>
        <p:spPr>
          <a:xfrm>
            <a:off x="2236332" y="3070446"/>
            <a:ext cx="1624406" cy="15812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31195" t="15944" r="31955" b="18892"/>
          <a:stretch/>
        </p:blipFill>
        <p:spPr>
          <a:xfrm>
            <a:off x="2231740" y="4856020"/>
            <a:ext cx="1620180" cy="1611608"/>
          </a:xfrm>
          <a:prstGeom prst="rect">
            <a:avLst/>
          </a:prstGeo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348CA4-AEA2-DE44-8061-84FE56F34C60}" type="datetime10">
              <a:rPr lang="es-ES_tradnl" smtClean="0"/>
              <a:t>17:57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0" name="AutoShape 2" descr="data:image/png;base64,iVBORw0KGgoAAAANSUhEUgAAAYEAAAD8CAYAAACRkhiPAAAABHNCSVQICAgIfAhkiAAAAAlwSFlzAAALEgAACxIB0t1+/AAAD/1JREFUeJzt3W2MpWV9x/Hvr6CEVq3YHTdkYTPYbB/AVCpTSlvTYKllxReriTFrGyHGuG2gxiZ94eKLatJsur7oE2mhoUqApJEQtWWbFQmltdQo4tigyy6lbAVltytLtSmtTWgW/n0x9+pxnNlzZubMebq+n+Rk7nPdD+e6dmbv331d98NJVSFJatMPjbsCkqTxMQQkqWGGgCQ1zBCQpIYZApLUMENAkhpmCEhSwwwBSWqYISBJDTt73BXoZ8uWLTU/Pz/uakjS1NiyZQv33XfffVW1s9+yEx8C8/PzLC4ujrsakjRVkmwZZDmHgySpYYaAJDXMEJCkhhkCktQwQ0CSGmYISFLDDAFJapghIEkNMwQkqWETf8ewJE2C+b0Hvzv91P63jLEmw2VPQJIaZghIUsMMAUlqmCEgSQ0zBCSpYYaAJDXMEJCkhhkCktQwQ0CSGmYISFLD+oZAkguT/EOSI0kOJ3l/V/6qJPcneaL7eV7POjcmOZrk8SRX95RfluRQN++mJNmcZkmSBjFIT+AU8LtVdTFwBXBDkouBvcADVbUDeKB7TzdvN3AJsBO4OclZ3bZuAd4L7OheO4fYFknSGvUNgao6UVX/3E3/N/AYsA3YBdzRLXYH8NZuehdwV1U9X1VPAkeBy5OcD7yiqh6qqgLu7FlHkjQGazonkGQe+Fngi8DWqjrRzfomsLWb3gY83bPasa5sWze9vHylz9mTZDHJ4rPPPruWKkqS1mDgEEjyMuCTwO9U1XO987oj+xpWparq1qpaqKqFubm5YW1WkrTMQCGQ5CUsBcBfVdWnuuJnuiEeup8nu/LjwIU9q1/QlR3vppeXS5LGZJCrgwJ8DHisqv6oZ9YB4Lpu+jrgnp7y3UnOSXIRSyeAH+6Gjp5LckW3zWt71pEkjcEg3yz2S8C7gENJHunKPgjsB+5O8h7g68A7AKrqcJK7gSMsXVl0Q1W90K13PXA7cC5wb/eSJI1J3xCoqs8Bq13Pf9Uq6+wD9q1Qvgi8di0VlCRtHu8YlqSGGQKS1DBDQJIaZghIUsMMAUlqmCEgSQ0zBCSpYYaAJDXMEJCkhhkCktQwQ0CSGmYISFLDDAFJapghIEkNMwQkqWGGgCQ1zBCQpIYZApLUMENAkhpmCEhSwwwBSVqj+b0Hmd97cNzVGApDQJIaZghIUsMMAUlqmCEgSQ0zBCSpYYaAJDXMEJCkhhkCktQwQ0CSGmYISFLDDAFJapghIEkNMwQkqWGGgCQ1zBCQpIYZApLUMENAkhpmCEhSw/qGQJLbkpxM8mhP2YeTHE/ySPe6pmfejUmOJnk8ydU95ZclOdTNuylJht8cSdJaDNITuB3YuUL5H1fVpd3r0wBJLgZ2A5d069yc5Kxu+VuA9wI7utdK25QkjVDfEKiqB4FvD7i9XcBdVfV8VT0JHAUuT3I+8IqqeqiqCrgTeOt6Ky1JGo6NnBN4X5KvdsNF53Vl24Cne5Y51pVt66aXl0uSxmi9IXAL8BrgUuAE8IdDqxGQZE+SxSSLzz777DA3LUnqsa4QqKpnquqFqnoR+Evg8m7WceDCnkUv6MqOd9PLy1fb/q1VtVBVC3Nzc+upoiRpAOsKgW6M/7S3AaevHDoA7E5yTpKLWDoB/HBVnQCeS3JFd1XQtcA9G6i3JGkIzu63QJKPA1cCW5IcAz4EXJnkUqCAp4DfBKiqw0nuBo4Ap4AbquqFblPXs3Sl0bnAvd1LkjRGfUOgqt65QvHHzrD8PmDfCuWLwGvXVDtJ0qbyjmFJapghIEkNMwQkqWGGgCQ1zBCQpIYZApLUsL6XiErSrJnfe/C700/tf8sYazJ+9gQkqWGGgCQ1zBCQpIYZApLUMENAkhpmCEhSwwwBSWqYISBJDfNmMUkzw5vA1s6egCQ1zBCQpIYZApKaNr/34PcNI7XGEJCkhhkCkrROs9CDMAQkqWGGgCQxG0f162EISFLDDAFJapghIGkmtTq8s1aGgCQ1zBCQpIYZApLUMENAkhpmCEhSwwwBSWqYISBJDTMEJKlhhoAkNczvGJY0s5bfNez3Dv8gewKSmnKmx0m0+KgJQ0CSGmYISFLD+oZAktuSnEzyaE/Zq5Lcn+SJ7ud5PfNuTHI0yeNJru4pvyzJoW7eTUky/OZIktZikJ7A7cDOZWV7gQeqagfwQPeeJBcDu4FLunVuTnJWt84twHuBHd1r+TYlSSPWNwSq6kHg28uKdwF3dNN3AG/tKb+rqp6vqieBo8DlSc4HXlFVD1VVAXf2rCNJE22WTxiv95zA1qo60U1/E9jaTW8Dnu5Z7lhXtq2bXl4uSRqjDd8nUFWVpIZRmdOS7AH2AGzfvn2Ym5Y0BXqPvL22f3OttyfwTDfEQ/fzZFd+HLiwZ7kLurLj3fTy8hVV1a1VtVBVC3Nzc+usoqSWzPKQzWZabwgcAK7rpq8D7ukp353knCQXsXQC+OFu6Oi5JFd0VwVd27OOJGlM+g4HJfk4cCWwJckx4EPAfuDuJO8Bvg68A6CqDie5GzgCnAJuqKoXuk1dz9KVRucC93YvSdIY9Q2BqnrnKrOuWmX5fcC+FcoXgdeuqXaSNGazPszkA+QkTTRPEm8uHxshSQ0zBCSpYQ4HSZoYsz7+PonsCUiaGobE8BkCktQwQ0CSGmYISFKP1oacDAFJapghIEkNMwQkqWGGgCQ1zBCQpIYZApLUMENAkhpmCEhSwwwBSWqYTxGVNFVO39H71P63bNrdvS3dNWxPQFIzWtq5D8oQkKSGORwkaWz8/uDxsycgSQ0zBCRNJcf3h8MQkKSGGQKS1DBDQJIaZghIUsMMAUlqmPcJSNp03g8wuewJSBq6+b0Hv/taaZ4mhyEgSQ0zBCSpYYaAJDXME8OSRs7zApPDEJC0Ict36Ou9+sdgGA+HgyRtKnfuk80QkKSGGQKS1DDPCUhaE+/+nS0b6gkkeSrJoSSPJFnsyl6V5P4kT3Q/z+tZ/sYkR5M8nuTqjVZekrQxwxgOemNVXVpVC937vcADVbUDeKB7T5KLgd3AJcBO4OYkZw3h8yVJ67QZw0G7gCu76TuAzwIf6MrvqqrngSeTHAUuB76wCXWQ1Blk+GalZRz2acNGewIF/F2SLyfZ05VtraoT3fQ3ga3d9Dbg6Z51j3VlkibcWi7z9JLQ6bLRnsAbqup4klcD9yf5l96ZVVVJaq0b7QJlD8D27ds3WEVJw+IOfvZsqCdQVce7nyeBv2ZpeOeZJOcDdD9PdosfBy7sWf2Crmyl7d5aVQtVtTA3N7eRKkqSzmDdIZDkR5K8/PQ08GvAo8AB4LpuseuAe7rpA8DuJOckuQjYATy83s+X9IPO9Bx/aSUb6QlsBT6X5Css7cwPVtVngP3Am5I8Afxq956qOgzcDRwBPgPcUFUvbKTyktZm2OFg2Ey/dZ8TqKqvAa9bofxbwFWrrLMP2Lfez5T0Pf2u3pnfe9CretSXdwxLM8Ajcq2Xzw6SGtMvMAyUttgTkBrkjWA6zZ6ANMM8qlc/TfQEPOrRNNvsHflK2zc82tFECEiTrN9zeybFJNZJG+dwkDRG7lin37T/Dg0BSWqYISBNmGk/stR0MQQkqWGGgCQ1zBCQJohDQRo1Q0AaE3f4mgSGgCQ1zBCQpIZ5x7A0JIM8nsQhIE0aewKS1DBDQJIa1lwI+CXcGgX/xjQtmgsBaTP4OGZNK08MS5vIINCksycgSQ2zJyCtoN8XvfgNdZoVhoDUx5nG+w0DTTtDQOqsZ/zeMX9NO88JSFLDDAEJj+jVLoeD1CRP8kpLmu0JeOSn0/xbUMvsCagp7vCl72cIaOa545dW1+xwkCTJENCMsxcgnZnDQZoaZ7qix529xml+78Gpvcps5kPAncN0W+335yWe0nA0PRxkQMwGf4/S+jUdApps7tw1Tdby93r6Gw4n4W985oeD+vFpkOOz0n8Afw/SaDUfAqct3yG5MxqetR4hSRqdkYdAkp3AnwJnAR+tqv2jroM2rt+XrkgtWs/IwrgvchhpCCQ5C/hz4E3AMeBLSQ5U1ZFR1mMQwxiqWG2nuNp2VvvMSd+5Tnr9pFE70yWjk/b/JVU1ug9LfgH4cFVd3b2/EaCq/mC1dRYWFmpxcXHdnzlp/+CS2rLWe1qG1RtI8uWqWui33KiHg7YBT/e8Pwb8/IjrIEkjs9YD0VHfeDaRJ4aT7AH2dG//J8nja9zEFuA/hlurqWHb29Rq22ey3fnIQIudqe0D/5uMOgSOAxf2vL+gK/s+VXUrcOt6PyTJ4iDdoFlk2217S1ptNwyv7aO+WexLwI4kFyV5KbAbODDiOkiSOiPtCVTVqSS/DdzH0iWit1XV4VHWQZL0PSM/J1BVnwY+vckfs+6hpBlg29vUattbbTcMqe0jvURUkjRZfICcJDVsqkMgyc4kjyc5mmTvCvOT5KZu/leTvH4c9dwMA7T9N7o2H0ry+SSvG0c9h61fu3uW+7kkp5K8fZT120yDtD3JlUkeSXI4yT+Ouo6bZYC/9x9N8rdJvtK1/d3jqOewJbktyckkj64yf+P7uKqayhdLJ5b/DXgN8FLgK8DFy5a5BrgXCHAF8MVx13uEbf9F4Lxu+s2z0PZB2t2z3N+zdO7p7eOu9wh/568EjgDbu/evHne9R9j2DwIf6abngG8DLx133YfQ9l8GXg88usr8De/jprkncDlwtKq+VlX/B9wF7Fq2zC7gzlryEPDKJOePuqKboG/bq+rzVfWf3duHWLonY9oN8jsHeB/wSeDkKCu3yQZp+68Dn6qqbwBU1ay0f5C2F/DyJAFexlIInBptNYevqh5kqS2r2fA+bppDYKVHUGxbxzLTaK3teg9LRwvTrm+7k2wD3gbcMsJ6jcIgv/OfAM5L8tkkX05y7chqt7kGafufAT8N/DtwCHh/Vb04muqN1Yb3cRP52AgNT5I3shQCbxh3XUbkT4APVNWLSweFTTkbuAy4CjgX+EKSh6rqX8dbrZG4GngE+BXgx4H7k/xTVT033mpNvmkOgUEeQTHQYyqm0EDtSvIzwEeBN1fVt0ZUt800SLsXgLu6ANgCXJPkVFX9zWiquGkGafsx4FtV9R3gO0keBF4HTHsIDNL2dwP7a2mg/GiSJ4GfAh4eTRXHZsP7uGkeDhrkERQHgGu7M+hXAP9VVSdGXdFN0LftSbYDnwLeNUNHgn3bXVUXVdV8Vc0DnwCun4EAgMH+3u8B3pDk7CQ/zNITeh8bcT03wyBt/wZLPSCSbAV+EvjaSGs5Hhvex01tT6BWeQRFkt/q5v8FS1eHXAMcBf6XpaOFqTdg238P+DHg5u6o+FRN+YO2Bmz3TBqk7VX1WJLPAF8FXmTpm/tWvLRwmgz4e/994PYkh1i6UuYDVTX1TxdN8nHgSmBLkmPAh4CXwPD2cd4xLEkNm+bhIEnSBhkCktQwQ0CSGmYISFLDDAFJapghIEkNMwQkqWGGgCQ17P8BvE2aZm2PnVY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473" y="1124091"/>
            <a:ext cx="2782014" cy="18209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016" y="3039187"/>
            <a:ext cx="2775716" cy="18168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917" y="4964971"/>
            <a:ext cx="2774570" cy="17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CE84-E6F9-AB48-ACC1-57459AFB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Histogram manipulation for image</a:t>
            </a:r>
            <a:br>
              <a:rPr lang="en-GB" dirty="0"/>
            </a:br>
            <a:r>
              <a:rPr lang="en-GB" dirty="0"/>
              <a:t>contrast enhancement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F249-16C1-A147-820C-09D44F1C3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•Minimum-maximum contrast stretch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• Percentage linear contrast stretch</a:t>
            </a:r>
          </a:p>
          <a:p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19604-32EE-5649-8F6C-A15B1C024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17:51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865AF-A48B-1D41-AFD1-6731EE8E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348E8-E86E-3D40-994B-8CB59E3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4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5" name="Picture 11" descr="MINMAXjpg"/>
          <p:cNvPicPr>
            <a:picLocks noChangeAspect="1" noChangeArrowheads="1"/>
          </p:cNvPicPr>
          <p:nvPr/>
        </p:nvPicPr>
        <p:blipFill rotWithShape="1">
          <a:blip r:embed="rId3" cstate="print"/>
          <a:srcRect b="51508"/>
          <a:stretch/>
        </p:blipFill>
        <p:spPr bwMode="auto">
          <a:xfrm>
            <a:off x="2555776" y="1510341"/>
            <a:ext cx="3683488" cy="1713557"/>
          </a:xfrm>
          <a:prstGeom prst="rect">
            <a:avLst/>
          </a:prstGeom>
          <a:noFill/>
          <a:effectLst>
            <a:outerShdw blurRad="63500" dist="89803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87524" y="404664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0" cap="none" dirty="0">
                <a:latin typeface="Helvetica"/>
                <a:ea typeface="Helvetica"/>
              </a:rPr>
              <a:t>Histogram manipulation for contrast enhancement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2816534" y="4113076"/>
          <a:ext cx="4109156" cy="8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25" name="Equation" r:id="rId4" imgW="1854000" imgH="482400" progId="Equation.3">
                  <p:embed/>
                </p:oleObj>
              </mc:Choice>
              <mc:Fallback>
                <p:oleObj name="Equation" r:id="rId4" imgW="1854000" imgH="4824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6534" y="4113076"/>
                        <a:ext cx="4109156" cy="8557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effectLst>
                        <a:outerShdw blurRad="63500" dist="107763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/>
          <p:cNvSpPr/>
          <p:nvPr/>
        </p:nvSpPr>
        <p:spPr>
          <a:xfrm>
            <a:off x="1228936" y="3520291"/>
            <a:ext cx="75195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0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Multiply the image to augment its contrast:</a:t>
            </a:r>
          </a:p>
          <a:p>
            <a:pPr>
              <a:defRPr/>
            </a:pPr>
            <a:endParaRPr lang="en-US" sz="1400" b="0" dirty="0"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/>
              <a:ea typeface="Helvetica"/>
            </a:endParaRPr>
          </a:p>
          <a:p>
            <a:pPr>
              <a:defRPr/>
            </a:pPr>
            <a:endParaRPr lang="en-US" sz="1400" b="0" dirty="0"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/>
              <a:ea typeface="Helvetica"/>
            </a:endParaRPr>
          </a:p>
          <a:p>
            <a:pPr>
              <a:defRPr/>
            </a:pPr>
            <a:endParaRPr lang="en-US" sz="1400" b="0" dirty="0"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/>
              <a:ea typeface="Helvetica"/>
            </a:endParaRPr>
          </a:p>
          <a:p>
            <a:pPr>
              <a:defRPr/>
            </a:pPr>
            <a:endParaRPr lang="en-US" sz="1400" b="0" dirty="0"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/>
              <a:ea typeface="Helvetica"/>
            </a:endParaRPr>
          </a:p>
          <a:p>
            <a:pPr>
              <a:defRPr/>
            </a:pPr>
            <a:endParaRPr lang="en-US" sz="1400" b="0" dirty="0"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/>
              <a:ea typeface="Helvetica"/>
            </a:endParaRPr>
          </a:p>
          <a:p>
            <a:pPr>
              <a:defRPr/>
            </a:pPr>
            <a:endParaRPr lang="en-US" sz="1400" b="0" dirty="0"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/>
              <a:ea typeface="Helvetica"/>
            </a:endParaRPr>
          </a:p>
          <a:p>
            <a:pPr>
              <a:defRPr/>
            </a:pPr>
            <a:endParaRPr lang="en-US" sz="1400" b="0" dirty="0"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/>
              <a:ea typeface="Helvetica"/>
            </a:endParaRPr>
          </a:p>
          <a:p>
            <a:pPr>
              <a:defRPr/>
            </a:pPr>
            <a:r>
              <a:rPr lang="en-US" sz="1400" b="0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where:</a:t>
            </a:r>
          </a:p>
          <a:p>
            <a:pPr>
              <a:defRPr/>
            </a:pPr>
            <a:r>
              <a:rPr lang="en-US" sz="1400" b="0" i="1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- </a:t>
            </a:r>
            <a:r>
              <a:rPr lang="en-US" sz="1400" b="0" i="1" dirty="0" err="1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BV</a:t>
            </a:r>
            <a:r>
              <a:rPr lang="en-US" sz="1400" b="0" i="1" baseline="-25000" dirty="0" err="1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in</a:t>
            </a:r>
            <a:r>
              <a:rPr lang="en-US" sz="1400" b="0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is the original input brightness value (i.e. the original image) </a:t>
            </a:r>
          </a:p>
          <a:p>
            <a:pPr>
              <a:defRPr/>
            </a:pPr>
            <a:r>
              <a:rPr lang="en-US" sz="1400" b="0" i="1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- </a:t>
            </a:r>
            <a:r>
              <a:rPr lang="en-US" sz="1400" b="0" i="1" dirty="0" err="1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quant</a:t>
            </a:r>
            <a:r>
              <a:rPr lang="en-US" sz="1400" b="0" i="1" baseline="-25000" dirty="0" err="1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k</a:t>
            </a:r>
            <a:r>
              <a:rPr lang="en-US" sz="1400" b="0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is the range of the brightness values that can be displayed on the CRT (</a:t>
            </a:r>
            <a:r>
              <a:rPr lang="en-US" sz="1400" b="0" dirty="0" err="1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eg</a:t>
            </a:r>
            <a:r>
              <a:rPr lang="en-US" sz="1400" b="0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255),</a:t>
            </a:r>
          </a:p>
          <a:p>
            <a:pPr>
              <a:buFontTx/>
              <a:buChar char="-"/>
              <a:defRPr/>
            </a:pPr>
            <a:r>
              <a:rPr lang="en-US" sz="1400" b="0" i="1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min</a:t>
            </a:r>
            <a:r>
              <a:rPr lang="en-US" sz="1400" b="0" i="1" baseline="-25000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k</a:t>
            </a:r>
            <a:r>
              <a:rPr lang="en-US" sz="1400" b="0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is the minimum value in the image,</a:t>
            </a:r>
          </a:p>
          <a:p>
            <a:pPr>
              <a:buFontTx/>
              <a:buChar char="-"/>
              <a:defRPr/>
            </a:pPr>
            <a:r>
              <a:rPr lang="en-US" sz="1400" b="0" i="1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</a:t>
            </a:r>
            <a:r>
              <a:rPr lang="en-US" sz="1400" b="0" i="1" dirty="0" err="1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max</a:t>
            </a:r>
            <a:r>
              <a:rPr lang="en-US" sz="1400" b="0" i="1" baseline="-25000" dirty="0" err="1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k</a:t>
            </a:r>
            <a:r>
              <a:rPr lang="en-US" sz="1400" b="0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is the maximum value in the image, and</a:t>
            </a:r>
          </a:p>
          <a:p>
            <a:pPr>
              <a:buFontTx/>
              <a:buChar char="-"/>
              <a:defRPr/>
            </a:pPr>
            <a:r>
              <a:rPr lang="en-US" sz="1400" b="0" i="1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</a:t>
            </a:r>
            <a:r>
              <a:rPr lang="en-US" sz="1400" b="0" i="1" dirty="0" err="1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BV</a:t>
            </a:r>
            <a:r>
              <a:rPr lang="en-US" sz="1400" b="0" i="1" baseline="-25000" dirty="0" err="1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out</a:t>
            </a:r>
            <a:r>
              <a:rPr lang="en-US" sz="1400" b="0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</a:rPr>
              <a:t> is the output brightness value.</a:t>
            </a:r>
          </a:p>
        </p:txBody>
      </p:sp>
    </p:spTree>
    <p:extLst>
      <p:ext uri="{BB962C8B-B14F-4D97-AF65-F5344CB8AC3E}">
        <p14:creationId xmlns:p14="http://schemas.microsoft.com/office/powerpoint/2010/main" val="3818476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49031" y="512676"/>
            <a:ext cx="878497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cap="none" dirty="0">
                <a:latin typeface="Helvetica"/>
                <a:ea typeface="Helvetica"/>
              </a:rPr>
              <a:t>Histogram manipulation for contrast enhancement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331640" y="6345324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Helvetica"/>
              </a:rPr>
              <a:t>Did we augment the photometric quality really?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2591780" y="1736812"/>
          <a:ext cx="4109156" cy="8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49" name="Equation" r:id="rId3" imgW="1854000" imgH="482400" progId="Equation.3">
                  <p:embed/>
                </p:oleObj>
              </mc:Choice>
              <mc:Fallback>
                <p:oleObj name="Equation" r:id="rId3" imgW="1854000" imgH="4824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1780" y="1736812"/>
                        <a:ext cx="4109156" cy="8557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effectLst>
                        <a:outerShdw blurRad="63500" dist="107763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 descr="Screen Shot 2016-09-20 at 01.44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960947"/>
            <a:ext cx="1548172" cy="1533837"/>
          </a:xfrm>
          <a:prstGeom prst="rect">
            <a:avLst/>
          </a:prstGeom>
        </p:spPr>
      </p:pic>
      <p:pic>
        <p:nvPicPr>
          <p:cNvPr id="10" name="Imagen 9" descr="Screen Shot 2016-09-20 at 01.44.4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08" y="2960948"/>
            <a:ext cx="1508972" cy="1542399"/>
          </a:xfrm>
          <a:prstGeom prst="rect">
            <a:avLst/>
          </a:prstGeom>
        </p:spPr>
      </p:pic>
      <p:pic>
        <p:nvPicPr>
          <p:cNvPr id="12" name="Imagen 11" descr="Screen Shot 2016-09-20 at 01.44.4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24" y="2960948"/>
            <a:ext cx="1500465" cy="1519398"/>
          </a:xfrm>
          <a:prstGeom prst="rect">
            <a:avLst/>
          </a:prstGeom>
        </p:spPr>
      </p:pic>
      <p:sp>
        <p:nvSpPr>
          <p:cNvPr id="3" name="AutoShape 27" descr="data:image/png;base64,iVBORw0KGgoAAAANSUhEUgAAAYUAAAD8CAYAAACYebj1AAAABHNCSVQICAgIfAhkiAAAAAlwSFlzAAALEgAACxIB0t1+/AAAEshJREFUeJzt3X+s3fVdx/HnS3Bk6nBMrgRbmltMQYFsVa5IdFvQqTBmhJllFs2Yc65bwEWjiRZN3KJpgj/mDNExu40wEgXR/QADTNnUodk6vCyVFjbc5cek10ormGGmQVve/nG//fZQ7u09v+655577fCQn/Z7P98f5nE/a8zqfH+fbVBWSJAF8w2pXQJI0PgwFSVLLUJAktQwFSVLLUJAktQwFSVLLUJAktQwFSVLLUJAktU5e7Qos5/TTT6/p6enVroYkrSkPPPDAf1TVVK/njX0oTE9PMzs7u9rVkKQ1JclX+znP4SNJUmvZUEhyU5KDSfZ1lP15kj3N44kke5ry6ST/07Hvgx3nXJhkb5K5JDckycq8JUlSv7oZProZ+CPglqMFVfVTR7eTvA/4Wsfxj1bV1kWucyPwDuALwN3AZcA9vVdZkrRSlu0pVNV9wDOL7Wu+7b8ZuPVE10hyJnBqVe2uhXt13wJc2Xt1JUkradA5hdcAT1XVVzrKNjdDR59N8pqmbAOwv+OY/U3ZopJsTzKbZPbQoUMDVlGS1K1BQ+EqXthLOABsaoaPfhn4sySn9nrRqtpVVTNVNTM11fOKKklSn/pekprkZOAngQuPllXVc8BzzfYDSR4FzgHmgY0dp29syiRJY2SQnsKPAF+uqnZYKMlUkpOa7bOBLcBjVXUAeDbJxc08xNXAHQO8tiRpBXSzJPVW4PPAuUn2J3l7s2sbL55gfi3wYLNE9S+Bd1XV0Unqa4APA3PAo7jySJLGThYWA42vmZmZGuUvmqd33MUT179hZK8nSSshyQNVNdPref6iWZLUMhTGxPSOu1a7CpJkKEiSjpmIUJjecZfftCVpCCYiFCRJw2EoSJJahoIkqWUoSJJahsKAnOCWNEkMBUlSy1CQJLUMBUlSy1AYAucVJE0KQ0GS1DIUJEktQ0GS1DIUJEktQ0GS1DIUJEktQ0GS1DIUJEmtZUMhyU1JDibZ11H23iTzSfY0j8s79l2XZC7JI0ku7Si/MMneZt8NSTLsN+OPyCRpMN30FG4GLluk/P1VtbV53A2Q5DxgG3B+c84HkpzUHH8j8A5gS/NY7JqSpFW0bChU1X3AM11e7wrgtqp6rqoeB+aAi5KcCZxaVburqoBbgCv7rbQkaWUMMqfw7iQPNsNLpzVlG4AnO47Z35RtaLaPL5ckjZF+Q+FG4GxgK3AAeN/QagQk2Z5kNsnsoUOHhnnpseRciKRx0VcoVNVTVXWkqp4HPgRc1OyaB87qOHRjUzbfbB9fvtT1d1XVTFXNTE1N9VNFSVIf+gqFZo7gqDcCR1cm3QlsS3JKks0sTCjfX1UHgGeTXNysOroauGOAekuSVsDJyx2Q5FbgEuD0JPuB9wCXJNkKFPAE8E6Aqnooye3Aw8Bh4NqqOtJc6hoWVjK9FLineUiSxsiyoVBVVy1S/JETHL8T2LlI+SxwQU+168JaH49f6/WXNFn8RbMkqWUoSJJahoIkqWUoSJJahoIkqWUoSJJahoIkqWUoSJJahoIkqWUoSJJahsIQecsKSWvdsvc+Wk9G+aFugEgaR/YUJEktQ0GS1DIUJEktQ0GS1DIUJEktVx/1ydVDkiaRPQVJUstQWIS9AEnrlaEgSWotGwpJbkpyMMm+jrLfS/LlJA8m+USSlzfl00n+J8me5vHBjnMuTLI3yVySG5JkZd7S2jW94y57KZJWVTc9hZuBy44ruxe4oKpeCfwLcF3HvkeramvzeFdH+Y3AO4AtzeP4a04sP+glrRXLhkJV3Qc8c1zZ31TV4ebpbmDjia6R5Ezg1KraXVUF3AJc2V+VJUkrZRhzCj8H3NPxfHMzdPTZJK9pyjYA+zuO2d+USZLGyEC/U0jyG8Bh4E+bogPApqp6OsmFwCeTnN/HdbcD2wE2bdrU07lHh2qeuP4Nvb6sJK17ffcUkvws8OPAzzRDQlTVc1X1dLP9APAocA4wzwuHmDY2ZYuqql1VNVNVM1NTU/1WUZLUo75CIcllwK8CP1FV/91RPpXkpGb7bBYmlB+rqgPAs0kublYdXQ3cMXDtJUlDtezwUZJbgUuA05PsB97DwmqjU4B7m5Wlu5uVRq8FfivJ/wHPA++qqqOT1NewsJLppSzMQXTOQ0iSxsCyoVBVVy1S/JEljv0Y8LEl9s0CF/RUuwnlElVJ48pfNEuSWobCCrNXIGktMRQkSS1DQZLU8j/ZGSGHkiSNO3sKSxj2HUsNBElrgaEgSWoZCpKklqEwZA4TSVrLDIU+LPfBbzBIWqtcfdSjbj/wDQZJa5E9BUlSy1CQJLUMBUlSy1CQJLUMBUlSy9VHuFJIko6ypyBJahkKkqSWoSBJahkKPXDuQdKkWzYUktyU5GCSfR1lr0hyb5KvNH+e1rHvuiRzSR5JcmlH+YVJ9jb7bkiS4b8dSdIguukp3AxcdlzZDuAzVbUF+EzznCTnAduA85tzPpDkpOacG4F3AFuax/HXHFvD/g93JGlcLRsKVXUf8MxxxVcAH222Pwpc2VF+W1U9V1WPA3PARUnOBE6tqt1VVcAtHedIksZEv3MKZ1TVgWb734Ezmu0NwJMdx+1vyjY028eXS5LGyMATzc03/xpCXVpJtieZTTJ76NChYV5aknQC/YbCU82QEM2fB5vyeeCsjuM2NmXzzfbx5Yuqql1VNVNVM1NTU31WcTicS5C0nvQbCncCb2223wrc0VG+LckpSTazMKF8fzPU9GySi5tVR1d3nCNJGhPdLEm9Ffg8cG6S/UneDlwP/GiSrwA/0jynqh4CbgceBj4FXFtVR5pLXQN8mIXJ50eBewat/KR+i5/U9yVp/C17Q7yqumqJXa9b4vidwM5FymeBC3qqnSRppCb2F81+25ak3k1sKEiSemcoSJJahoIkqWUoSJJahoIkqWUoSJJahoIkqWUoSJJahoIkqWUoSJJahsKY8jYdklaDoSBJaq2rUPDbtySd2LK3zp4EhoEkdWeiewqGgST1ZqJDQZLUG0NBktRa96HgEJMkHbPuQ0GSdMy6CwV7BpK0tHUXCp0MCEl6ob5DIcm5SfZ0PJ5N8ktJ3ptkvqP88o5zrksyl+SRJJcO5y1Ikoal7x+vVdUjwFaAJCcB88AngLcB76+q3+88Psl5wDbgfOA7gE8nOaeqjvRbh27YG5Ck7g1r+Oh1wKNV9dUTHHMFcFtVPVdVjwNzwEVDen1J0hAMKxS2Abd2PH93kgeT3JTktKZsA/BkxzH7m7IXSbI9yWyS2UOHDg2pipKk5QwcCkleAvwE8BdN0Y3A2SwMLR0A3tfrNatqV1XNVNXM1NTUoFVcsxz6kjRqw+gpvB74YlU9BVBVT1XVkap6HvgQx4aI5oGzOs7b2JRJksbEMELhKjqGjpKc2bHvjcC+ZvtOYFuSU5JsBrYA9w/h9SVJQzLQrbOTfDPwo8A7O4p/N8lWoIAnju6rqoeS3A48DBwGrl3plUeT5uhw0hPXv2GVayJpUg0UClX1deDbjit7ywmO3wnsHOQ1h8Xxekl6sXX9i2ZJ0gsZCpKklqEgSWoZCmuA8x+SRsVQWMcMG0nHMxTWCD/AJY2CoSBJahkKkqSWoSBJahkKkqSWoSBJahkKkqTWmg0Fl2hK0vCt2VCQJA2foSBJahkKkqSWobDOTe+4y/kZSS1DQZLUMhQmmD0ASb0yFCRJLUNhHbHnIGk5A4VCkieS7E2yJ8lsU/aKJPcm+Urz52kdx1+XZC7JI0kuHbTykqThGkZP4YeqamtVzTTPdwCfqaotwGea5yQ5D9gGnA9cBnwgyUlDeP11p5dv/K4uktSLlRg+ugL4aLP9UeDKjvLbquq5qnocmAMuWoHXVxcMCkmLOXnA8wv4dJIjwJ9U1S7gjKo60Oz/d+CMZnsDsLvj3P1N2Ysk2Q5sB9i0adOAVVQnw0DSiQwaCq+uqvkk3w7cm+TLnTurqpJUrxdtwmUXwMzMTM/n68UMA0ndGGj4qKrmmz8PAp9gYTjoqSRnAjR/HmwOnwfO6jh9Y1MmSRoTfYdCkm9O8rKj28CPAfuAO4G3Noe9Fbij2b4T2JbklCSbgS3A/f2+viRp+AYZPjoD+ESSo9f5s6r6VJJ/Am5P8nbgq8CbAarqoSS3Aw8Dh4Frq+rIQLWXJA1V36FQVY8Br1qk/GngdUucsxPY2e9rqnvOIUjqh79oliS1DAVJUstQkCS1DIU1yjkDSSvBUJAktQwFAfY8JC0wFCaEH+qShsFQmEAGhKR+GQqSpJahIElqDXrrbK0ih4kkDduaCwU/CCVp5ay5UNDSDExJg3JOQZLUMhQkSS1DQZLUMhQkSS1DQZLUMhQkSS1DQZLUMhQkSa2+QyHJWUn+LsnDSR5K8otN+XuTzCfZ0zwu7zjnuiRzSR5Jcukw3oAkaXgG+UXzYeBXquqLSV4GPJDk3mbf+6vq9zsPTnIesA04H/gO4NNJzqmqIwPUQZI0RH33FKrqQFV9sdn+L+BLwIYTnHIFcFtVPVdVjwNzwEX9vr6Gz9tkSBrKnEKSaeB7gC80Re9O8mCSm5Kc1pRtAJ7sOG0/Jw4RSdKIDRwKSb4F+BjwS1X1LHAjcDawFTgAvK+Pa25PMptk9tChQ4NWUZLUpYFCIck3shAIf1pVHweoqqeq6khVPQ98iGNDRPPAWR2nb2zKXqSqdlXVTFXNTE1NDVJFSVIPBll9FOAjwJeq6g86ys/sOOyNwL5m+05gW5JTkmwGtgD39/v6kqThG2T10Q8CbwH2JtnTlP06cFWSrUABTwDvBKiqh5LcDjzMwsqla3tdeeREqCStrL5Doar+Ecgiu+4+wTk7gZ39vqYkaWX5i2ZJUstQkCS1DAW9wPSOu5y7kdYxQ0GS1DIUJEktQ0GS1DIUJEktQ0GS1DIUtChXIEnrk6EgSWoZCpKklqEgSWqtmVBwjFuSVt6aCQVJ0sozFCRJLUNBktQyFLQk53Gk9cdQkCS11kQo+I119fj/K0jry9iHwt75r612FSRp3Rj7UNB4sLcgrQ8jD4UklyV5JMlckh2jfn1J0tJGGgpJTgL+GHg9cB5wVZLzRlkHSdLSRt1TuAiYq6rHqup/gduAK0ZcB/XJSWdp8o06FDYAT3Y839+UaQ0xHKTJlaoa3YslbwIuq6qfb56/Bfj+qvqF447bDmxvnl4A7BtZJcfb6cB/rHYlxoRtcYxtcYxtccy5VfWyXk86eSVqcgLzwFkdzzc2ZS9QVbuAXQBJZqtqZjTVG2+2xTG2xTG2xTG2xTFJZvs5b9TDR/8EbEmyOclLgG3AnSOugyRpCSPtKVTV4SS/APw1cBJwU1U9NMo6SJKWNurhI6rqbuDuHk7ZtVJ1WYNsi2Nsi2Nsi2Nsi2P6aouRTjRLksabt7mQJLXGIhSWu/VFFtzQ7H8wyfeuRj1HoYu2+JmmDfYm+VySV61GPUeh21uiJPm+JIebJc8TqZu2SHJJkj1JHkry2VHXcVS6+DfyrUn+Ksk/N23xttWo5ygkuSnJwSSLLtvv67Ozqlb1wcKE86PA2cBLgH8GzjvumMuBe4AAFwNfWO16r2Jb/ABwWrP9+vXcFh3H/S0L81RvWu16r+Lfi5cDDwObmuffvtr1XsW2+HXgd5rtKeAZ4CWrXfcVao/XAt8L7Ftif8+fnePQU+jm1hdXALfUgt3Ay5OcOeqKjsCybVFVn6uq/2ye7mbhtx6TqNtborwb+BhwcJSVG7Fu2uKngY9X1b8CVNWktkc3bVHAy5IE+BYWQuHwaKs5GlV1Hwvvbyk9f3aOQyh0c+uL9XJ7jF7f59tZ+BYwiZZtiyQbgDcCN46wXquhm78X5wCnJfn7JA8kuXpktRutbtrij4DvBv4N2Av8YlU9P5rqjZ2ePztHviRVw5Hkh1gIhVevdl1W0R8Cv1ZVzy98KVzXTgYuBF4HvBT4fJLdVfUvq1utVXEpsAf4YeA7gXuT/ENVPbu61VobxiEUurn1RVe3x5gAXb3PJK8EPgy8vqqeHlHdRq2btpgBbmsC4XTg8iSHq+qTo6niyHTTFvuBp6vq68DXk9wHvAqYtFDopi3eBlxfC4Pqc0keB74LuH80VRwrPX92jsPwUTe3vrgTuLqZSb8Y+FpVHRh1RUdg2bZIsgn4OPCWCf8WuGxbVNXmqpquqmngL4FrJjAQoLt/I3cAr05ycpJvAr4f+NKI6zkK3bTFv7LQYyLJGcC5wGMjreX46Pmzc9V7CrXErS+SvKvZ/0EWVpZcDswB/83CN4GJ02Vb/CbwbcAHmm/Ih2sCbwDWZVusC920RVV9KcmngAeB54EPV9XE3V24y78Xvw3cnGQvC6tufq2qJvLOqUluBS4BTk+yH3gP8I3Q/2env2iWJLXGYfhIkjQmDAVJUstQkCS1DAVJUstQkCS1DAVJUstQkCS1DAVJUuv/ASIEltuGYOT8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990" y="4855869"/>
            <a:ext cx="1948822" cy="1262476"/>
          </a:xfrm>
          <a:prstGeom prst="rect">
            <a:avLst/>
          </a:prstGeom>
        </p:spPr>
      </p:pic>
      <p:sp>
        <p:nvSpPr>
          <p:cNvPr id="7" name="AutoShape 29" descr="data:image/png;base64,iVBORw0KGgoAAAANSUhEUgAAAYUAAAD8CAYAAACYebj1AAAABHNCSVQICAgIfAhkiAAAAAlwSFlzAAALEgAACxIB0t1+/AAAEtJJREFUeJzt3H+sZOVdx/H3R9aSWotFuRLcpbmL2aJA7CpXJNo29IeyBSPUNHXRlKq1awNt1JroooltNJvgj1pDFJptSyiJBdG2gllAsWrR2C3ebdbdhZb28qNl15W9LaaY1qALX/+4Z88Oy+7euTNzZ+bOfb+SyT3znB/znYdlPnOe58xJVSFJEsC3jLoASdL4MBQkSS1DQZLUMhQkSS1DQZLUMhQkSS1DQZLUMhQkSS1DQZLUWjPqAhZzxhln1PT09KjLkKQVZdeuXV+tqqml7jf2oTA9Pc3s7Oyoy5CkFSXJl3vZz+EjSVJr0VBIcnOSQ0n2dbT9RZLdzePxJLub9ukk/9Ox7oMd+1yYZG+SuSQ3JMnyvCVJUq+6GT66BfhT4NYjDVX1M0eWk7wf+HrH9o9U1cbjHOcm4B3AZ4G7gU3APUsvWZK0XBY9U6iq+4Gnjreu+bb/FuC2kx0jyVnAaVW1sxbu1X0rcOXSy5UkLad+5xReDTxZVV/qaFvfDB19Osmrm7a1wP6ObfY3bceVZEuS2SSz8/PzfZYoSepWv6FwFc8/SzgIvLwZPnoP8LEkpy31oFW1vapmqmpmamrJV1RJknrU8yWpSdYAPw1ceKStqp4BnmmWdyV5BHgFcABY17H7uqZNkjRG+jlTeAPwhapqh4WSTCU5pVk+B9gAPFpVB4Gnk1zczENcDdzZx2tLkpZBN5ek3gZ8Bjg3yf4kb29WbeaFE8yvAfY0l6j+FfDOqjoySX0N8GFgDngErzySpLGThYuBxtfMzExN+i+ap7fu4PHrLx91GZImSJJdVTWz1P38RbMkqWUoaOimt+5geuuOUZch6TgMBUlSa9WFgt9QJenEVl0oSJJOzFCQJLUMBUlSy1CQJLUMhQnn5Z+SlsJQkCS1DAVJUstQkCS1DIVVxLkFSYsxFCRJLUNBktQyFCRJLUNBktQyFCRJLUNBktQyFCRJLUNBktRaNBSS3JzkUJJ9HW3vS3Igye7mcVnHuuuSzCV5OMmlHe0XJtnbrLshSQb/dpbGH3NJ0vN1c6ZwC7DpOO0fqKqNzeNugCTnAZuB85t9bkxySrP9TcA7gA3N43jHlCSN0KKhUFX3A091ebwrgNur6pmqegyYAy5KchZwWlXtrKoCbgWu7LVoSdLy6GdO4d1J9jTDS6c3bWuBJzq22d+0rW2Wj22XJI2RXkPhJuAcYCNwEHj/wCoCkmxJMptkdn5+fpCH1gg5hyONv55CoaqerKpnq+o54EPARc2qA8DZHZuua9oONMvHtp/o+NuraqaqZqampnopUZLUg55CoZkjOOJNwJErk+4CNic5Ncl6FiaUH6iqg8DTSS5urjq6Grizj7olSctgzWIbJLkNuAQ4I8l+4L3AJUk2AgU8DvwyQFU9mOQO4CHgMHBtVT3bHOoaFq5kejFwT/OQJI2RRUOhqq46TvNHTrL9NmDbcdpngQuWVN2ATG/dwePXXz6Kl1717HtpZfEXzZKklqEgSWoZCpKklqEgSWoZCpKklqEgSWoZCpKklqEgSWoZCpKklqEgSWoZCquUt7GWdDyGwohM+ofypL8/aVIZCpKklqEgSWoZCpKklqEgSWoZCpKklqEwobz6R1IvDAVJUstQGCN+u5c0aoaCJKm1aCgkuTnJoST7Otr+MMkXkuxJ8skkL2vap5P8T5LdzeODHftcmGRvkrkkNyTJ8rwlrSSeHUnjpZszhVuATce03QdcUFU/AHwRuK5j3SNVtbF5vLOj/SbgHcCG5nHsMTXm/ACXJt+ioVBV9wNPHdP2d1V1uHm6E1h3smMkOQs4rap2VlUBtwJX9layJGm5DGJO4ReBezqer2+Gjj6d5NVN21pgf8c2+5s2SdIY6SsUkvw2cBj486bpIPDyqtoIvAf4WJLTejjuliSzSWbn5+f7KbFrDo1IUh+hkOTngZ8Efq4ZEqKqnqmqrzXLu4BHgFcAB3j+ENO6pu24qmp7Vc1U1czU1FSvJUqSlqinUEiyCfgN4Keq6psd7VNJTmmWz2FhQvnRqjoIPJ3k4uaqo6uBO/uuXpI0UGsW2yDJbcAlwBlJ9gPvZeFqo1OB+5orS3c2Vxq9BvjdJP8HPAe8s6qOTFJfw8KVTC9mYQ6icx5CkjQGFg2FqrrqOM0fOcG2Hwc+foJ1s8AFS6pOK8r01h08fv3loy5DUh/8RbMkqWUo6KSmt+7wyixpFTEUJEktQ0GS1DIU1BeHlqTJYiiMqXH+sHWeQZpchoIkqWUoSJJahoIcCpLUMhQmSL8f7oaDJENhAizHh7kBIa1OhoIkqWUoSJJahoIkqWUoSJJahoIkqWUoDJlX9UgaZ4aCJKllKEiSWoaCJKllKKxQzk1IWg6LhkKSm5McSrKvo+07k9yX5EvN39M71l2XZC7Jw0ku7Wi/MMneZt0NSTL4tyNJ6kc3Zwq3AJuOadsKfKqqNgCfap6T5DxgM3B+s8+NSU5p9rkJeAewoXkce0x1wTMESctp0VCoqvuBp45pvgL4aLP8UeDKjvbbq+qZqnoMmAMuSnIWcFpV7ayqAm7t2EeSNCZ6nVM4s6oONsv/CZzZLK8FnujYbn/TtrZZPrZdkjRG+p5obr751wBqaSXZkmQ2yez8/PwgDy1JOoleQ+HJZkiI5u+hpv0AcHbHduuatgPN8rHtx1VV26tqpqpmpqameixxcjiPIGlYeg2Fu4C3NctvA+7saN+c5NQk61mYUH6gGWp6OsnFzVVHV3fsI0kaE91cknob8Bng3CT7k7wduB748SRfAt7QPKeqHgTuAB4C7gWurapnm0NdA3yYhcnnR4B7BvxeXsBv2CvH9NYd/veSxsCaxTaoqqtOsOr1J9h+G7DtOO2zwAVLqk6SNFT+ovkYfluVtJoZCpKklqEgSWoZCpKklqEgSWoZCpKklqEgSWoZCpKklqEgSWoZCpKklqEgSWoZCho73mpEGh1DQZLUMhR65LdZSZPIUFgiw0DSJDMUTsIAkLTaGAqSpJahIElqGQpD4DCUpJXCUJAktQyFAfBMQNKkMBSWkWEhaaXpORSSnJtkd8fj6SS/muR9SQ50tF/Wsc91SeaSPJzk0sG8BUnSoPQcClX1cFVtrKqNwIXAN4FPNqs/cGRdVd0NkOQ8YDNwPrAJuDHJKf2VPxx+45e0Wgxq+Oj1wCNV9eWTbHMFcHtVPVNVjwFzwEUDen1J0gAMKhQ2A7d1PH93kj1Jbk5yetO2FniiY5v9TdsLJNmSZDbJ7Pz8/IBKlCQtpu9QSPIi4KeAv2yabgLOATYCB4H3L/WYVbW9qmaqamZqaqrfErVCTW/d4dCdNGSDOFN4I/C5qnoSoKqerKpnq+o54EMcHSI6AJzdsd+6pk2SNCYGEQpX0TF0lOSsjnVvAvY1y3cBm5OcmmQ9sAF4YACvL0kakL5CIclLgB8HPtHR/AdJ9ibZA7wW+DWAqnoQuAN4CLgXuLaqnu3n9SWHl6TBWtPPzlX1DeC7jml760m23wZs6+c1x9301h08fv3loy5DknriL5olSS1DQZLUMhQkSS1DQSuGk8rS8jMUpGXij++0EhkKWnH8sJWWj6EgSWoZCpKklqEgSWoZCpKklqEgSWoZCpKk1sSFgpcqSlLvJi4UJEm9MxQkSS1DQZLUMhSkIXCuSyuFoSBJahkK0gl44z2tRoaCJKllKEg98ixCk6ivUEjyeJK9SXYnmW3avjPJfUm+1Pw9vWP765LMJXk4yaX9Fi9JGqxBnCm8tqo2VtVM83wr8Kmq2gB8qnlOkvOAzcD5wCbgxiSnDOD1pWUf//esQKvFcgwfXQF8tFn+KHBlR/vtVfVMVT0GzAEXLcPrSyNlgGgl6zcUCvj7JLuSbGnazqyqg83yfwJnNstrgSc69t3ftL1Aki1JZpPMzs/P91mitLy8SkmTZE2f+7+qqg4k+W7gviRf6FxZVZWklnrQqtoObAeYmZlZ8v7Scjny4f/49ZePuBJpefR1plBVB5q/h4BPsjAc9GSSswCav4eazQ8AZ3fsvq5pkySNiZ5DIclLkrz0yDLwE8A+4C7gbc1mbwPubJbvAjYnOTXJemAD8ECvry9JGrx+ho/OBD6Z5MhxPlZV9yb5N+COJG8Hvgy8BaCqHkxyB/AQcBi4tqqe7at6SdJA9RwKVfUo8MrjtH8NeP0J9tkGbOv1NaVhmN66wzkDrVr+olmS1DIUJEktQ0GS1DIUNHH8IZnUO0NBktQyFKQh8pYYGneGglYVP5SlkzMUJAwL6QhDQZLUMhQkSS1DQROrc0jIoSGpOxMTCv5PL0n9m5hQkHrhlwnp+QwFSVLLUJAktQwFSVLLUJAktQwFSVLLUJAktQwFSVLLUJAktXoOhSRnJ/nHJA8leTDJrzTt70tyIMnu5nFZxz7XJZlL8nCSSwfxBiRJg7Omj30PA79eVZ9L8lJgV5L7mnUfqKo/6tw4yXnAZuB84HuAv0/yiqp6to8aJEkD1POZQlUdrKrPNcv/DXweWHuSXa4Abq+qZ6rqMWAOuKjX15dWOm+xoXE0kDmFJNPADwKfbZrenWRPkpuTnN60rQWe6NhtPycPEUnSkPUdCkm+Hfg48KtV9TRwE3AOsBE4CLy/h2NuSTKbZHZ+fr7fEiVJXeorFJJ8KwuB8OdV9QmAqnqyqp6tqueAD3F0iOgAcHbH7uuatheoqu1VNVNVM1NTU/2UKElagn6uPgrwEeDzVfXHHe1ndWz2JmBfs3wXsDnJqUnWAxuAB3p9fUnS4PVzpvBjwFuB1x1z+ekfJNmbZA/wWuDXAKrqQeAO4CHgXuDafq88cqJOkgar50tSq+pfgBxn1d0n2WcbsK3X15QkLS9/0SxJahkKkqSWoSCN2PTWHc6PaWwYCpKklqEgSWoZCpKklqEgSWoZCpKklqEgjRGvQtKoGQqSpJahIElqGQqSpNaKDAXHXSVpeazIUJAkLQ9DQZLUMhQkSS1DQRpD3jlVo2IoSJJaKyYU/Nak1cx//xqWsQ+FvQe+PuoSJGnVGPtQkHSUcw1abkMPhSSbkjycZC7J1mG/viTpxIYaCklOAf4MeCNwHnBVkvOGWYMk6cSGfaZwETBXVY9W1f8CtwNXDLkGaSIcGUZySEmDNOxQWAs80fF8f9MmaQAMB/UrVTW8F0veDGyqql9qnr8V+JGqetcx220BtjRPLwD2Da3I8XYG8NVRFzEm7Iuj7Iuj7Iujzq2qly51pzXLUclJHADO7ni+rml7nqraDmwHSDJbVTPDKW+82RdH2RdH2RdH2RdHJZntZb9hDx/9G7AhyfokLwI2A3cNuQZJ0gkM9Uyhqg4neRfwt8ApwM1V9eAwa5Akndiwh4+oqruBu5ewy/blqmUFsi+Osi+Osi+Osi+O6qkvhjrRLEkab97mQpLUGotQWOzWF1lwQ7N+T5IfGkWdw9BFX/xc0wd7k/xrkleOos5h6PaWKEl+OMnh5pLnidRNXyS5JMnuJA8m+fSwaxyWLv4f+Y4kf5Pk35u++IVR1DkMSW5OcijJcS/b7+mzs6pG+mBhwvkR4BzgRcC/A+cds81lwD1AgIuBz4667hH2xY8CpzfLb1zNfdGx3T+wME/15lHXPcJ/Fy8DHgJe3jz/7lHXPcK++C3g95vlKeAp4EWjrn2Z+uM1wA8B+06wfsmfneNwptDNrS+uAG6tBTuBlyU5a9iFDsGifVFV/1pV/9U83cnCbz0mUbe3RHk38HHg0DCLG7Ju+uJngU9U1VcAqmpS+6ObvijgpUkCfDsLoXB4uGUOR1Xdz8L7O5Elf3aOQyh0c+uL1XJ7jKW+z7ez8C1gEi3aF0nWAm8CbhpiXaPQzb+LVwCnJ/mnJLuSXD206oarm774U+D7gf8A9gK/UlXPDae8sbPkz86hX5KqwUjyWhZC4VWjrmWE/gT4zap6buFL4aq2BrgQeD3wYuAzSXZW1RdHW9ZIXArsBl4HfC9wX5J/rqqnR1vWyjAOodDNrS+6uj3GBOjqfSb5AeDDwBur6mtDqm3YuumLGeD2JhDOAC5Lcriq/no4JQ5NN32xH/haVX0D+EaS+4FXApMWCt30xS8A19fCoPpckseA7wMeGE6JY2XJn53jMHzUza0v7gKubmbSLwa+XlUHh13oECzaF0leDnwCeOuEfwtctC+qan1VTVfVNPBXwDUTGAjQ3f8jdwKvSrImybcBPwJ8fsh1DkM3ffEVFs6YSHImcC7w6FCrHB9L/uwc+ZlCneDWF0ne2az/IAtXllwGzAHfZOGbwMTpsi9+B/gu4MbmG/LhmsAbgHXZF6tCN31RVZ9Pci+wB3gO+HBVTdzdhbv8d/F7wC1J9rJw1c1vVtVE3jk1yW3AJcAZSfYD7wW+FXr/7PQXzZKk1jgMH0mSxoShIElqGQqSpJahIElqGQqSpJahIElqGQqSpJahIElq/T+J7rbRHHQhow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9812" y="4871771"/>
            <a:ext cx="1924276" cy="1246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803" y="4873501"/>
            <a:ext cx="1921604" cy="12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03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Today</a:t>
            </a:r>
            <a:endParaRPr lang="en-US" dirty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an image?</a:t>
            </a:r>
          </a:p>
          <a:p>
            <a:pPr lvl="1"/>
            <a:r>
              <a:rPr lang="en-US" dirty="0"/>
              <a:t>Types, color </a:t>
            </a:r>
            <a:r>
              <a:rPr lang="en-US" dirty="0" err="1"/>
              <a:t>vs</a:t>
            </a:r>
            <a:r>
              <a:rPr lang="en-US" dirty="0"/>
              <a:t> gray level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292934"/>
                </a:solidFill>
              </a:rPr>
              <a:t>How to measure the quality of an image?</a:t>
            </a:r>
          </a:p>
          <a:p>
            <a:pPr lvl="1"/>
            <a:r>
              <a:rPr lang="en-US" dirty="0">
                <a:solidFill>
                  <a:srgbClr val="292934"/>
                </a:solidFill>
              </a:rPr>
              <a:t>Spatial and photometric resolution</a:t>
            </a:r>
          </a:p>
          <a:p>
            <a:pPr lvl="1"/>
            <a:r>
              <a:rPr lang="en-US" dirty="0">
                <a:solidFill>
                  <a:srgbClr val="292934"/>
                </a:solidFill>
              </a:rPr>
              <a:t>Histogram and image contrast enhancement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>
                <a:solidFill>
                  <a:srgbClr val="FF3300"/>
                </a:solidFill>
              </a:rPr>
              <a:t>How to process by a linear filter</a:t>
            </a:r>
          </a:p>
          <a:p>
            <a:pPr lvl="1"/>
            <a:r>
              <a:rPr lang="en-US" dirty="0">
                <a:solidFill>
                  <a:srgbClr val="FF3300"/>
                </a:solidFill>
              </a:rPr>
              <a:t>Examples: smoothing filters</a:t>
            </a:r>
          </a:p>
          <a:p>
            <a:endParaRPr lang="en-US" dirty="0">
              <a:solidFill>
                <a:srgbClr val="FF3300"/>
              </a:solidFill>
            </a:endParaRPr>
          </a:p>
          <a:p>
            <a:pPr lvl="1"/>
            <a:r>
              <a:rPr lang="en-US" dirty="0">
                <a:solidFill>
                  <a:srgbClr val="FF3300"/>
                </a:solidFill>
              </a:rPr>
              <a:t>Convolution / correlation</a:t>
            </a:r>
          </a:p>
          <a:p>
            <a:endParaRPr lang="en-US" dirty="0">
              <a:solidFill>
                <a:srgbClr val="FF3300"/>
              </a:solidFill>
            </a:endParaRPr>
          </a:p>
          <a:p>
            <a:pPr lvl="1"/>
            <a:r>
              <a:rPr lang="en-US" dirty="0">
                <a:solidFill>
                  <a:srgbClr val="FF3300"/>
                </a:solidFill>
              </a:rPr>
              <a:t>Mean and median filters</a:t>
            </a:r>
          </a:p>
          <a:p>
            <a:endParaRPr lang="en-US" dirty="0">
              <a:solidFill>
                <a:srgbClr val="FF3300"/>
              </a:solidFill>
            </a:endParaRPr>
          </a:p>
          <a:p>
            <a:pPr lvl="1"/>
            <a:r>
              <a:rPr lang="en-US" dirty="0">
                <a:solidFill>
                  <a:srgbClr val="FF3300"/>
                </a:solidFill>
              </a:rPr>
              <a:t>Linear filters with Gaussians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8F0F12-ED21-9B43-9D80-BEA41D00F9ED}" type="datetime10">
              <a:rPr lang="es-ES_tradnl" smtClean="0"/>
              <a:t>18:00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64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80963"/>
            <a:ext cx="8229600" cy="11430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b="1" dirty="0"/>
              <a:t>Linear Filtering</a:t>
            </a:r>
            <a:r>
              <a:rPr lang="en-US" sz="2000" dirty="0"/>
              <a:t>: Compute a function of the local neighborhood at each pixel in the image</a:t>
            </a:r>
          </a:p>
          <a:p>
            <a:pPr lvl="1"/>
            <a:r>
              <a:rPr lang="en-US" sz="1800" dirty="0"/>
              <a:t>Function specified by a “filter” or mask saying </a:t>
            </a:r>
            <a:r>
              <a:rPr lang="en-US" sz="1800" dirty="0">
                <a:solidFill>
                  <a:srgbClr val="FF0000"/>
                </a:solidFill>
              </a:rPr>
              <a:t>how to combine</a:t>
            </a:r>
            <a:r>
              <a:rPr lang="en-US" sz="1800" dirty="0"/>
              <a:t> values from neighbors.</a:t>
            </a:r>
          </a:p>
          <a:p>
            <a:pPr>
              <a:spcBef>
                <a:spcPts val="1800"/>
              </a:spcBef>
              <a:buFontTx/>
              <a:buNone/>
            </a:pPr>
            <a:endParaRPr lang="en-US" sz="1400" dirty="0"/>
          </a:p>
          <a:p>
            <a:pPr>
              <a:spcBef>
                <a:spcPts val="1800"/>
              </a:spcBef>
            </a:pPr>
            <a:r>
              <a:rPr lang="en-US" sz="2000" dirty="0"/>
              <a:t>Uses of filtering:</a:t>
            </a:r>
          </a:p>
          <a:p>
            <a:pPr lvl="1"/>
            <a:r>
              <a:rPr lang="en-US" sz="1800" dirty="0"/>
              <a:t>Soft blur, smoothing</a:t>
            </a:r>
          </a:p>
          <a:p>
            <a:pPr lvl="1"/>
            <a:r>
              <a:rPr lang="en-US" sz="1800" dirty="0"/>
              <a:t>Enhance an image (remove noise, denoise, </a:t>
            </a:r>
            <a:r>
              <a:rPr lang="en-US" sz="1800" dirty="0" err="1"/>
              <a:t>etc</a:t>
            </a:r>
            <a:r>
              <a:rPr lang="en-US" sz="1800" dirty="0"/>
              <a:t>) </a:t>
            </a:r>
          </a:p>
          <a:p>
            <a:pPr lvl="1"/>
            <a:r>
              <a:rPr lang="en-US" sz="1800" dirty="0"/>
              <a:t>Extract information (</a:t>
            </a:r>
            <a:r>
              <a:rPr lang="en-GB" sz="1800" dirty="0"/>
              <a:t>Sharpen or accentuate details (texture, edges,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Detect patterns (</a:t>
            </a:r>
            <a:r>
              <a:rPr lang="en-GB" dirty="0"/>
              <a:t>feature detection and matching, </a:t>
            </a:r>
            <a:r>
              <a:rPr lang="en-US" sz="1800" dirty="0"/>
              <a:t>template matching)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EC7340-46E1-6540-B79D-940236BC34C8}" type="datetime10">
              <a:rPr lang="es-ES_tradnl" smtClean="0"/>
              <a:t>18:00</a:t>
            </a:fld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4141C8-5BCD-44D1-BA4F-D3F35171E2D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7056438" y="6608763"/>
            <a:ext cx="38163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 b="0" dirty="0">
                <a:latin typeface="Helvetica"/>
              </a:rPr>
              <a:t>Adapted from Derek </a:t>
            </a:r>
            <a:r>
              <a:rPr lang="en-US" sz="1100" b="0" dirty="0" err="1">
                <a:latin typeface="Helvetica"/>
              </a:rPr>
              <a:t>Hoiem</a:t>
            </a:r>
            <a:endParaRPr lang="en-US" sz="1100" b="0" dirty="0">
              <a:latin typeface="Helvetica"/>
            </a:endParaRPr>
          </a:p>
        </p:txBody>
      </p:sp>
      <p:graphicFrame>
        <p:nvGraphicFramePr>
          <p:cNvPr id="9" name="Table 5"/>
          <p:cNvGraphicFramePr>
            <a:graphicFrameLocks noGrp="1"/>
          </p:cNvGraphicFramePr>
          <p:nvPr/>
        </p:nvGraphicFramePr>
        <p:xfrm>
          <a:off x="7128284" y="152636"/>
          <a:ext cx="1926078" cy="1440164"/>
        </p:xfrm>
        <a:graphic>
          <a:graphicData uri="http://schemas.openxmlformats.org/drawingml/2006/table">
            <a:tbl>
              <a:tblPr/>
              <a:tblGrid>
                <a:gridCol w="175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0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Helvetica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Common types of noise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592138" y="1384300"/>
            <a:ext cx="3432175" cy="4114800"/>
          </a:xfrm>
        </p:spPr>
        <p:txBody>
          <a:bodyPr>
            <a:normAutofit fontScale="92500" lnSpcReduction="10000"/>
          </a:bodyPr>
          <a:lstStyle/>
          <a:p>
            <a:pPr marL="341313" lvl="1" indent="-341313">
              <a:spcAft>
                <a:spcPts val="1200"/>
              </a:spcAft>
            </a:pPr>
            <a:r>
              <a:rPr lang="en-US" sz="2000" b="1" dirty="0">
                <a:cs typeface="Helvetica"/>
              </a:rPr>
              <a:t>Salt and pepper noise</a:t>
            </a:r>
            <a:r>
              <a:rPr lang="en-US" sz="2000" dirty="0">
                <a:cs typeface="Helvetica"/>
              </a:rPr>
              <a:t>: random occurrences of   black and white pixels</a:t>
            </a:r>
          </a:p>
          <a:p>
            <a:pPr marL="341313" lvl="1" indent="-341313">
              <a:spcAft>
                <a:spcPts val="1200"/>
              </a:spcAft>
            </a:pPr>
            <a:endParaRPr lang="en-US" sz="2000" dirty="0">
              <a:cs typeface="Helvetica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>
                <a:cs typeface="Helvetica"/>
              </a:rPr>
              <a:t>Impulse noise: </a:t>
            </a:r>
            <a:r>
              <a:rPr lang="en-US" sz="2000" dirty="0">
                <a:cs typeface="Helvetica"/>
              </a:rPr>
              <a:t>random occurrences of white pixels</a:t>
            </a:r>
          </a:p>
          <a:p>
            <a:pPr marL="341313" lvl="1" indent="-341313">
              <a:spcAft>
                <a:spcPts val="1200"/>
              </a:spcAft>
            </a:pPr>
            <a:endParaRPr lang="en-US" sz="2000" dirty="0">
              <a:cs typeface="Helvetica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>
                <a:cs typeface="Helvetica"/>
              </a:rPr>
              <a:t>Gaussian noise</a:t>
            </a:r>
            <a:r>
              <a:rPr lang="en-US" sz="2000" dirty="0">
                <a:cs typeface="Helvetica"/>
              </a:rPr>
              <a:t>: variations in intensity drawn from a Gaussian normal distribution</a:t>
            </a:r>
            <a:endParaRPr lang="en-US" sz="2000" b="1" dirty="0">
              <a:cs typeface="Helvetica"/>
            </a:endParaRPr>
          </a:p>
          <a:p>
            <a:pPr marL="341313" lvl="1" indent="-341313">
              <a:spcAft>
                <a:spcPts val="1200"/>
              </a:spcAft>
            </a:pPr>
            <a:endParaRPr lang="en-US" sz="2000" dirty="0">
              <a:cs typeface="Helvetica"/>
            </a:endParaRPr>
          </a:p>
          <a:p>
            <a:pPr marL="341313" indent="-341313"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602CCA-BD41-004E-BE24-B105AEB4550C}" type="datetime10">
              <a:rPr lang="es-ES_tradnl" smtClean="0"/>
              <a:t>18:02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0900" name="Picture 5" descr="no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9900" y="1201738"/>
            <a:ext cx="4243388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1" name="TextBox 4"/>
          <p:cNvSpPr txBox="1">
            <a:spLocks noChangeArrowheads="1"/>
          </p:cNvSpPr>
          <p:nvPr/>
        </p:nvSpPr>
        <p:spPr bwMode="auto">
          <a:xfrm>
            <a:off x="7821613" y="6569075"/>
            <a:ext cx="281146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 dirty="0">
                <a:latin typeface="Helvetica"/>
              </a:rPr>
              <a:t>Source: S. Seitz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644" y="5553236"/>
            <a:ext cx="1617615" cy="900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B0CD-B84F-D44D-BDAD-449F1485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Lecture videos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9E447-53D7-1840-A795-A214378F5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33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Lesson 2: 2A-L1 Images as Functions Part 1</a:t>
            </a:r>
          </a:p>
          <a:p>
            <a:pPr lvl="1"/>
            <a:r>
              <a:rPr lang="en-GB" sz="1800" dirty="0"/>
              <a:t>Until 9 - Compute Image Size</a:t>
            </a:r>
          </a:p>
          <a:p>
            <a:pPr marL="274320" lvl="1" indent="0">
              <a:buNone/>
            </a:pPr>
            <a:r>
              <a:rPr lang="en-GB" sz="1800" dirty="0"/>
              <a:t>• 27 - Common Types of Noise</a:t>
            </a:r>
          </a:p>
          <a:p>
            <a:pPr marL="274320" lvl="1" indent="0">
              <a:buNone/>
            </a:pPr>
            <a:r>
              <a:rPr lang="en-GB" sz="1800" dirty="0"/>
              <a:t>• 32 - Effect of Sigma on Gaussian Noise</a:t>
            </a:r>
          </a:p>
          <a:p>
            <a:pPr marL="274320" lvl="1" indent="0">
              <a:buNone/>
            </a:pPr>
            <a:r>
              <a:rPr lang="en-GB" sz="1800" dirty="0"/>
              <a:t>• 36 - Adding Noise</a:t>
            </a:r>
          </a:p>
          <a:p>
            <a:pPr marL="274320" lvl="1" indent="0">
              <a:buNone/>
            </a:pPr>
            <a:endParaRPr lang="en-GB" sz="1800" dirty="0"/>
          </a:p>
          <a:p>
            <a:pPr marL="0" lvl="1" indent="0">
              <a:buNone/>
            </a:pPr>
            <a:endParaRPr lang="en-GB" sz="2400" dirty="0"/>
          </a:p>
          <a:p>
            <a:pPr marL="0" lvl="1" indent="0">
              <a:buNone/>
            </a:pPr>
            <a:endParaRPr lang="en-GB" sz="2400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From Introduction to Computer Vision:</a:t>
            </a: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AB8F4-BCD3-8041-BF71-B2FCEBD3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19:13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D9C87-F6D2-DD44-8BDE-926BF7BB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5026D-F4D8-7A4C-BBFE-2745BEC2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2FC52-CA93-BE4C-8B5E-67C233015ABD}"/>
              </a:ext>
            </a:extLst>
          </p:cNvPr>
          <p:cNvSpPr txBox="1"/>
          <p:nvPr/>
        </p:nvSpPr>
        <p:spPr>
          <a:xfrm>
            <a:off x="304800" y="6194220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hlinkClick r:id="rId2"/>
              </a:rPr>
              <a:t>https://www.udacity.com/course/introduction-to-computer-vision--ud810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1940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 r="34503" b="17790"/>
          <a:stretch>
            <a:fillRect/>
          </a:stretch>
        </p:blipFill>
        <p:spPr bwMode="auto">
          <a:xfrm>
            <a:off x="1371600" y="990600"/>
            <a:ext cx="62484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Image Formation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EBC8B3-8F03-B74E-9693-81C4627F0A61}" type="datetime10">
              <a:rPr lang="es-ES_tradnl" smtClean="0"/>
              <a:t>17:42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82B40-C848-4473-87A9-AF439C9D373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7391400" y="6581775"/>
            <a:ext cx="3733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Helvetica"/>
              </a:rPr>
              <a:t>Slide credit: Derek </a:t>
            </a:r>
            <a:r>
              <a:rPr lang="en-US" sz="1200" b="0" dirty="0" err="1">
                <a:solidFill>
                  <a:srgbClr val="000000"/>
                </a:solidFill>
                <a:latin typeface="Helvetica"/>
              </a:rPr>
              <a:t>Hoiem</a:t>
            </a:r>
            <a:endParaRPr lang="en-US" sz="1200" b="0" dirty="0">
              <a:solidFill>
                <a:srgbClr val="000000"/>
              </a:solidFill>
              <a:latin typeface="Helveti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409575" y="-39688"/>
            <a:ext cx="8229600" cy="1143001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Gaussian noise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03C4DC-44E6-4242-84C7-4C627F1941CE}" type="datetime10">
              <a:rPr lang="es-ES_tradnl" smtClean="0"/>
              <a:t>18:02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8FE9B5-CEA4-4264-888E-4D34141A459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7712075" y="6569075"/>
            <a:ext cx="281146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 dirty="0">
                <a:latin typeface="Helvetica"/>
              </a:rPr>
              <a:t>Fig: M. Hebert</a:t>
            </a:r>
          </a:p>
        </p:txBody>
      </p:sp>
      <p:grpSp>
        <p:nvGrpSpPr>
          <p:cNvPr id="81924" name="Group 8"/>
          <p:cNvGrpSpPr>
            <a:grpSpLocks/>
          </p:cNvGrpSpPr>
          <p:nvPr/>
        </p:nvGrpSpPr>
        <p:grpSpPr bwMode="auto">
          <a:xfrm>
            <a:off x="555625" y="800100"/>
            <a:ext cx="6813550" cy="5229225"/>
            <a:chOff x="-101664" y="1201707"/>
            <a:chExt cx="6813550" cy="5229225"/>
          </a:xfrm>
        </p:grpSpPr>
        <p:pic>
          <p:nvPicPr>
            <p:cNvPr id="8192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01664" y="1201707"/>
              <a:ext cx="6813550" cy="522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928" name="Rectangle 6"/>
            <p:cNvSpPr>
              <a:spLocks noChangeArrowheads="1"/>
            </p:cNvSpPr>
            <p:nvPr/>
          </p:nvSpPr>
          <p:spPr bwMode="auto">
            <a:xfrm>
              <a:off x="52263" y="1384272"/>
              <a:ext cx="1095390" cy="113190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 dirty="0">
                <a:latin typeface="Helvetica"/>
              </a:endParaRPr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31740" y="6029325"/>
            <a:ext cx="665956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0" dirty="0">
                <a:latin typeface="Helvetica"/>
              </a:rPr>
              <a:t>What is the impact of sigma (</a:t>
            </a:r>
            <a:r>
              <a:rPr lang="en-US" sz="2200" b="0" dirty="0" err="1">
                <a:latin typeface="Helvetica"/>
              </a:rPr>
              <a:t>var</a:t>
            </a:r>
            <a:r>
              <a:rPr lang="en-US" sz="2200" b="0" dirty="0">
                <a:latin typeface="Helvetica"/>
              </a:rPr>
              <a:t>)?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62DAD9F-C208-DD4B-B813-5C8D1A307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61231" t="49264" r="5478" b="19753"/>
          <a:stretch/>
        </p:blipFill>
        <p:spPr bwMode="auto">
          <a:xfrm>
            <a:off x="2045641" y="3414712"/>
            <a:ext cx="2268253" cy="16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49DDF37-A558-0648-ABF6-D1F223BCD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567" t="49264" r="44303" b="19753"/>
          <a:stretch/>
        </p:blipFill>
        <p:spPr bwMode="auto">
          <a:xfrm>
            <a:off x="4793505" y="3414712"/>
            <a:ext cx="2257328" cy="16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2035286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5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2184511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6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2333736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7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2484549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8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633774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9879" name="Title 9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Motivation: noise reduction</a:t>
            </a:r>
          </a:p>
        </p:txBody>
      </p:sp>
      <p:sp>
        <p:nvSpPr>
          <p:cNvPr id="79880" name="Content Placeholder 12"/>
          <p:cNvSpPr>
            <a:spLocks noGrp="1"/>
          </p:cNvSpPr>
          <p:nvPr>
            <p:ph idx="1"/>
          </p:nvPr>
        </p:nvSpPr>
        <p:spPr>
          <a:xfrm>
            <a:off x="575556" y="4833156"/>
            <a:ext cx="7772400" cy="1754188"/>
          </a:xfrm>
        </p:spPr>
        <p:txBody>
          <a:bodyPr/>
          <a:lstStyle/>
          <a:p>
            <a:r>
              <a:rPr lang="en-US" sz="2400" dirty="0"/>
              <a:t>Even multiple images of the </a:t>
            </a:r>
            <a:r>
              <a:rPr lang="en-US" sz="2400" b="1" dirty="0"/>
              <a:t>same static scene </a:t>
            </a:r>
            <a:r>
              <a:rPr lang="en-US" sz="2400" dirty="0"/>
              <a:t>will not be identical.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107504" y="6248400"/>
            <a:ext cx="2483296" cy="457200"/>
          </a:xfrm>
        </p:spPr>
        <p:txBody>
          <a:bodyPr/>
          <a:lstStyle/>
          <a:p>
            <a:pPr>
              <a:defRPr/>
            </a:pPr>
            <a:fld id="{FEA52216-C011-0344-B1A4-35537D863672}" type="datetime10">
              <a:rPr lang="es-ES_tradnl" smtClean="0"/>
              <a:t>18:02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33826" name="Picture 2"/>
          <p:cNvPicPr>
            <a:picLocks noChangeAspect="1" noChangeArrowheads="1"/>
          </p:cNvPicPr>
          <p:nvPr/>
        </p:nvPicPr>
        <p:blipFill>
          <a:blip r:embed="rId8" cstate="print"/>
          <a:srcRect l="5441" r="6235"/>
          <a:stretch>
            <a:fillRect/>
          </a:stretch>
        </p:blipFill>
        <p:spPr bwMode="auto">
          <a:xfrm>
            <a:off x="3732213" y="2062274"/>
            <a:ext cx="52292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03600" y="1916224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5" name="Picture 14" descr="noise1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88088" y="1916224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646474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Helvetica"/>
            </a:endParaRPr>
          </a:p>
        </p:txBody>
      </p:sp>
      <p:pic>
        <p:nvPicPr>
          <p:cNvPr id="79885" name="Picture 8" descr="im6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57300" y="2784586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792524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2951" name="Title 9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Motivation: noise reduction</a:t>
            </a:r>
          </a:p>
        </p:txBody>
      </p:sp>
      <p:sp>
        <p:nvSpPr>
          <p:cNvPr id="56328" name="Content Placeholder 12"/>
          <p:cNvSpPr>
            <a:spLocks noGrp="1"/>
          </p:cNvSpPr>
          <p:nvPr>
            <p:ph idx="1"/>
          </p:nvPr>
        </p:nvSpPr>
        <p:spPr>
          <a:xfrm>
            <a:off x="665163" y="4159250"/>
            <a:ext cx="7772400" cy="247410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Even multiple images of the same static scene will not be identical.</a:t>
            </a:r>
          </a:p>
          <a:p>
            <a:r>
              <a:rPr lang="en-US" sz="2000" dirty="0"/>
              <a:t>How could we reduce the noise, i.e., give an estimate of the true intensities?</a:t>
            </a:r>
          </a:p>
          <a:p>
            <a:pPr lvl="1"/>
            <a:r>
              <a:rPr lang="en-US" sz="1600" dirty="0"/>
              <a:t>Take the average of the grey values per pixel.</a:t>
            </a:r>
          </a:p>
          <a:p>
            <a:pPr lvl="1"/>
            <a:endParaRPr lang="en-US" sz="1600" dirty="0"/>
          </a:p>
          <a:p>
            <a:r>
              <a:rPr lang="en-US" sz="3500" b="1" dirty="0"/>
              <a:t>What if there’s only one image?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996790-CA86-494A-B5C7-854AC21E18DB}" type="datetime10">
              <a:rPr lang="es-ES_tradnl" smtClean="0"/>
              <a:t>18:03</a:t>
            </a:fld>
            <a:endParaRPr lang="en-US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2954" name="Picture 14" descr="noise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Helvetica"/>
            </a:endParaRPr>
          </a:p>
        </p:txBody>
      </p:sp>
      <p:pic>
        <p:nvPicPr>
          <p:cNvPr id="9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8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First attempt at a solution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Let’s replace each pixel with an average of all the values in its neighborhood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Assumptions: </a:t>
            </a:r>
          </a:p>
          <a:p>
            <a:pPr>
              <a:buFontTx/>
              <a:buChar char="•"/>
            </a:pPr>
            <a:endParaRPr lang="en-US" dirty="0"/>
          </a:p>
          <a:p>
            <a:pPr lvl="1"/>
            <a:r>
              <a:rPr lang="en-US" dirty="0"/>
              <a:t>Expect pixels to be like their neighbors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Expect noise processes to be independent from pixel to pixel</a:t>
            </a:r>
          </a:p>
          <a:p>
            <a:pPr>
              <a:buFontTx/>
              <a:buChar char="•"/>
            </a:pPr>
            <a:endParaRPr lang="en-U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F4B2BD-531B-4541-A7E9-7BA9E68F484A}" type="datetime10">
              <a:rPr lang="es-ES_tradnl" smtClean="0"/>
              <a:t>18:03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image_fun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8300" y="1023938"/>
            <a:ext cx="5843588" cy="545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554" name="3 CuadroTexto"/>
          <p:cNvSpPr txBox="1">
            <a:spLocks noChangeArrowheads="1"/>
          </p:cNvSpPr>
          <p:nvPr/>
        </p:nvSpPr>
        <p:spPr bwMode="auto">
          <a:xfrm>
            <a:off x="287524" y="476672"/>
            <a:ext cx="9064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2800" dirty="0" err="1">
                <a:latin typeface="Helvetica"/>
                <a:ea typeface="Helvetica"/>
                <a:cs typeface="Helvetica"/>
              </a:rPr>
              <a:t>Remember</a:t>
            </a:r>
            <a:r>
              <a:rPr lang="ca-ES" sz="2800" dirty="0">
                <a:latin typeface="Helvetica"/>
                <a:ea typeface="Helvetica"/>
                <a:cs typeface="Helvetica"/>
              </a:rPr>
              <a:t>: </a:t>
            </a:r>
            <a:r>
              <a:rPr lang="ca-ES" sz="2800" dirty="0" err="1">
                <a:latin typeface="Helvetica"/>
                <a:ea typeface="Helvetica"/>
                <a:cs typeface="Helvetica"/>
              </a:rPr>
              <a:t>an</a:t>
            </a:r>
            <a:r>
              <a:rPr lang="ca-ES" sz="2800" dirty="0">
                <a:latin typeface="Helvetica"/>
                <a:ea typeface="Helvetica"/>
                <a:cs typeface="Helvetica"/>
              </a:rPr>
              <a:t> </a:t>
            </a:r>
            <a:r>
              <a:rPr lang="ca-ES" sz="2800" dirty="0" err="1">
                <a:latin typeface="Helvetica"/>
                <a:ea typeface="Helvetica"/>
                <a:cs typeface="Helvetica"/>
              </a:rPr>
              <a:t>image</a:t>
            </a:r>
            <a:r>
              <a:rPr lang="ca-ES" sz="2800" dirty="0">
                <a:latin typeface="Helvetica"/>
                <a:ea typeface="Helvetica"/>
                <a:cs typeface="Helvetica"/>
              </a:rPr>
              <a:t> is a </a:t>
            </a:r>
            <a:r>
              <a:rPr lang="ca-ES" sz="2800" dirty="0" err="1">
                <a:latin typeface="Helvetica"/>
                <a:ea typeface="Helvetica"/>
                <a:cs typeface="Helvetica"/>
              </a:rPr>
              <a:t>matrix</a:t>
            </a:r>
            <a:r>
              <a:rPr lang="ca-ES" sz="2800" dirty="0">
                <a:latin typeface="Helvetica"/>
                <a:ea typeface="Helvetica"/>
                <a:cs typeface="Helvetica"/>
              </a:rPr>
              <a:t> &amp; </a:t>
            </a:r>
            <a:r>
              <a:rPr lang="ca-ES" sz="2800" dirty="0" err="1">
                <a:latin typeface="Helvetica"/>
                <a:ea typeface="Helvetica"/>
                <a:cs typeface="Helvetica"/>
              </a:rPr>
              <a:t>topographic</a:t>
            </a:r>
            <a:r>
              <a:rPr lang="ca-ES" sz="2800" dirty="0">
                <a:latin typeface="Helvetica"/>
                <a:ea typeface="Helvetica"/>
                <a:cs typeface="Helvetica"/>
              </a:rPr>
              <a:t> </a:t>
            </a:r>
            <a:r>
              <a:rPr lang="ca-ES" sz="2800" dirty="0" err="1">
                <a:latin typeface="Helvetica"/>
                <a:ea typeface="Helvetica"/>
                <a:cs typeface="Helvetica"/>
              </a:rPr>
              <a:t>map</a:t>
            </a:r>
            <a:endParaRPr lang="ca-ES" sz="28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8275B4-C64E-B44D-812A-16310D48A117}" type="datetime10">
              <a:rPr lang="es-ES_tradnl" smtClean="0"/>
              <a:t>18:04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cxnSp>
        <p:nvCxnSpPr>
          <p:cNvPr id="5" name="Conector recto 4"/>
          <p:cNvCxnSpPr/>
          <p:nvPr/>
        </p:nvCxnSpPr>
        <p:spPr>
          <a:xfrm>
            <a:off x="1187624" y="5157192"/>
            <a:ext cx="34203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88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attempt at a solution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431540" y="1448780"/>
            <a:ext cx="8229600" cy="4876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Let’s replace each pixel with an average of all the values in its neighborhood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Moving average in 1D: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E14E63-3FF3-204B-90D0-C48E540B0486}" type="datetime10">
              <a:rPr lang="es-ES_tradnl" smtClean="0"/>
              <a:t>18:04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84996" name="Picture 4" descr="smoothing-d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7162800" y="6553200"/>
            <a:ext cx="20305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Marschner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attempt at a solution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412776"/>
            <a:ext cx="8229600" cy="48768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800" dirty="0"/>
              <a:t>What is the average value?</a:t>
            </a:r>
          </a:p>
          <a:p>
            <a:pPr>
              <a:buFontTx/>
              <a:buChar char="•"/>
            </a:pPr>
            <a:r>
              <a:rPr lang="en-US" sz="1800" dirty="0"/>
              <a:t>(F[i-2]+F[i-1]+F[</a:t>
            </a:r>
            <a:r>
              <a:rPr lang="en-US" sz="1800" dirty="0" err="1"/>
              <a:t>i</a:t>
            </a:r>
            <a:r>
              <a:rPr lang="en-US" sz="1800" dirty="0"/>
              <a:t>]+F[i+1]+ F[i+2])/5</a:t>
            </a:r>
          </a:p>
          <a:p>
            <a:pPr>
              <a:buFontTx/>
              <a:buChar char="•"/>
            </a:pPr>
            <a:endParaRPr lang="en-US" sz="1800" dirty="0"/>
          </a:p>
          <a:p>
            <a:pPr>
              <a:buFontTx/>
              <a:buChar char="•"/>
            </a:pPr>
            <a:r>
              <a:rPr lang="en-US" sz="1800" dirty="0"/>
              <a:t>For each pixel </a:t>
            </a:r>
            <a:r>
              <a:rPr lang="en-US" sz="1800" dirty="0" err="1"/>
              <a:t>i</a:t>
            </a:r>
            <a:r>
              <a:rPr lang="en-US" sz="1800" dirty="0"/>
              <a:t>, multiply its </a:t>
            </a:r>
            <a:r>
              <a:rPr lang="en-US" sz="1800" dirty="0" err="1"/>
              <a:t>neighbourhood</a:t>
            </a:r>
            <a:r>
              <a:rPr lang="en-US" sz="1800" dirty="0"/>
              <a:t> by a mask:</a:t>
            </a:r>
          </a:p>
          <a:p>
            <a:pPr lvl="1">
              <a:buFontTx/>
              <a:buChar char="•"/>
            </a:pPr>
            <a:r>
              <a:rPr lang="en-US" sz="1600" dirty="0"/>
              <a:t>[1,1,1,1,1]*1/5= [1/5,1/5,1/5,1/5,1/5,1/5]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5312B8-6378-274E-9A66-F233F613E8C6}" type="datetime10">
              <a:rPr lang="es-ES_tradnl" smtClean="0"/>
              <a:t>18:04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84996" name="Picture 4" descr="smoothing-d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306896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040" y="306896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306896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32040" y="306896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7162800" y="6553200"/>
            <a:ext cx="20305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Marschner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95536" y="3969060"/>
            <a:ext cx="3581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Definition: Convolution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760132" y="418508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[1,1,1,1,1]*1/5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2BE1F7-CE35-2444-94DC-0D44668D25C4}"/>
              </a:ext>
            </a:extLst>
          </p:cNvPr>
          <p:cNvGrpSpPr/>
          <p:nvPr/>
        </p:nvGrpSpPr>
        <p:grpSpPr>
          <a:xfrm>
            <a:off x="719572" y="4437112"/>
            <a:ext cx="3489796" cy="1369074"/>
            <a:chOff x="719572" y="4437112"/>
            <a:chExt cx="3489796" cy="1369074"/>
          </a:xfrm>
        </p:grpSpPr>
        <p:graphicFrame>
          <p:nvGraphicFramePr>
            <p:cNvPr id="6" name="Objeto 5"/>
            <p:cNvGraphicFramePr>
              <a:graphicFrameLocks noChangeAspect="1"/>
            </p:cNvGraphicFramePr>
            <p:nvPr/>
          </p:nvGraphicFramePr>
          <p:xfrm>
            <a:off x="719572" y="4437112"/>
            <a:ext cx="3489796" cy="13690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973" name="EcuaciÛn" r:id="rId9" imgW="1651000" imgH="647700" progId="Equation.3">
                    <p:embed/>
                  </p:oleObj>
                </mc:Choice>
                <mc:Fallback>
                  <p:oleObj name="EcuaciÛn" r:id="rId9" imgW="1651000" imgH="647700" progId="Equation.3">
                    <p:embed/>
                    <p:pic>
                      <p:nvPicPr>
                        <p:cNvPr id="6" name="Objeto 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19572" y="4437112"/>
                          <a:ext cx="3489796" cy="13690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4A6193-8B6B-2247-BA86-BFDBAE2F4004}"/>
                </a:ext>
              </a:extLst>
            </p:cNvPr>
            <p:cNvSpPr txBox="1"/>
            <p:nvPr/>
          </p:nvSpPr>
          <p:spPr>
            <a:xfrm>
              <a:off x="2963144" y="47462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82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Weighted Moving Average – Mean filter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Weights </a:t>
            </a:r>
            <a:r>
              <a:rPr lang="en-US" dirty="0"/>
              <a:t> [1, 1, 1, 1, 1]  / </a:t>
            </a:r>
            <a:r>
              <a:rPr lang="en-US" dirty="0">
                <a:solidFill>
                  <a:srgbClr val="FF0000"/>
                </a:solidFill>
              </a:rPr>
              <a:t>5 </a:t>
            </a:r>
          </a:p>
          <a:p>
            <a:r>
              <a:rPr lang="en-US" dirty="0">
                <a:solidFill>
                  <a:srgbClr val="FF0000"/>
                </a:solidFill>
              </a:rPr>
              <a:t>	Why are we dividing by 5?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C0C9C6-F764-3847-9240-6A8CCDB5ABCD}" type="datetime10">
              <a:rPr lang="es-ES_tradnl" smtClean="0"/>
              <a:t>18:05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8602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3104964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1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20305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Marschner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75556" y="6237312"/>
            <a:ext cx="576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/>
              </a:rPr>
              <a:t>Can we add weights to our moving average? 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Moving Average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Non-uniform weights [1, 4, 6, 4, 1] / 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with the previous one?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04D4C3-5104-F841-B65B-51FC37FFF1A6}" type="datetime10">
              <a:rPr lang="es-ES_tradnl" smtClean="0"/>
              <a:t>18:05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87044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1425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20305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Marschner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Moving Average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Non-uniform weights [1, 4, 6, 4, 1] / 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with the previous one?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04D4C3-5104-F841-B65B-51FC37FFF1A6}" type="datetime10">
              <a:rPr lang="es-ES_tradnl" smtClean="0"/>
              <a:t>18:06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7044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1425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20305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Marschner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Digital camera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487017" y="4588720"/>
            <a:ext cx="8458200" cy="1905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image I(</a:t>
            </a:r>
            <a:r>
              <a:rPr lang="en-GB" dirty="0" err="1"/>
              <a:t>x,y</a:t>
            </a:r>
            <a:r>
              <a:rPr lang="en-GB" dirty="0"/>
              <a:t>) measures how much light is captured</a:t>
            </a:r>
          </a:p>
          <a:p>
            <a:r>
              <a:rPr lang="en-GB" dirty="0"/>
              <a:t>at pixel (</a:t>
            </a:r>
            <a:r>
              <a:rPr lang="en-GB" dirty="0" err="1"/>
              <a:t>x,y</a:t>
            </a:r>
            <a:r>
              <a:rPr lang="en-GB" dirty="0"/>
              <a:t>): INTENSITY or BRIGHTNESS.</a:t>
            </a:r>
          </a:p>
          <a:p>
            <a:r>
              <a:rPr lang="en-GB" dirty="0"/>
              <a:t>• Proportional to the number of photons captured at the</a:t>
            </a:r>
          </a:p>
          <a:p>
            <a:r>
              <a:rPr lang="en-GB" dirty="0"/>
              <a:t>sensor element (CCD, CMOS, ..) in a time interval.</a:t>
            </a:r>
          </a:p>
          <a:p>
            <a:r>
              <a:rPr lang="en-GB" dirty="0"/>
              <a:t>4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FD9261-F0DA-1E43-A035-4640B1E9191F}" type="datetime10">
              <a:rPr lang="es-ES_tradnl" smtClean="0"/>
              <a:t>17:42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532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Helvetica"/>
              </a:rPr>
              <a:t>Slide by Steve Seitz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41D1D-C100-784C-AFCB-A8F65CC0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709928"/>
            <a:ext cx="3416300" cy="256491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68660"/>
            <a:ext cx="8229600" cy="990600"/>
          </a:xfrm>
        </p:spPr>
        <p:txBody>
          <a:bodyPr/>
          <a:lstStyle/>
          <a:p>
            <a:r>
              <a:rPr lang="en-US" dirty="0"/>
              <a:t>Moving Average in 2D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B56A3E-886E-6B4B-AEC9-2781A341852A}" type="datetime10">
              <a:rPr lang="es-ES_tradnl" smtClean="0"/>
              <a:t>18:06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8190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8314" name="Picture 27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315" name="Rectangle 147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439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88440" name="Text Box 410"/>
          <p:cNvSpPr txBox="1">
            <a:spLocks noChangeArrowheads="1"/>
          </p:cNvSpPr>
          <p:nvPr/>
        </p:nvSpPr>
        <p:spPr bwMode="auto">
          <a:xfrm>
            <a:off x="7610475" y="6553200"/>
            <a:ext cx="15415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Seitz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CC493D-FA21-3C45-8302-9E8C7EA4BB23}" type="datetime10">
              <a:rPr lang="es-ES_tradnl" smtClean="0"/>
              <a:t>18:06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9214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9338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339" name="Rectangle 253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9463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89464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5415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Seitz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68660"/>
            <a:ext cx="8229600" cy="990600"/>
          </a:xfrm>
        </p:spPr>
        <p:txBody>
          <a:bodyPr/>
          <a:lstStyle/>
          <a:p>
            <a:r>
              <a:rPr lang="en-US" dirty="0"/>
              <a:t>Moving Average in 2D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77C968-1BB8-874F-8A1E-3E7CC24AAD46}" type="datetime10">
              <a:rPr lang="es-ES_tradnl" smtClean="0"/>
              <a:t>18:06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0238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0362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363" name="Rectangle 253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0487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0488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5415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Seitz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68660"/>
            <a:ext cx="8229600" cy="990600"/>
          </a:xfrm>
        </p:spPr>
        <p:txBody>
          <a:bodyPr/>
          <a:lstStyle/>
          <a:p>
            <a:r>
              <a:rPr lang="en-US" dirty="0"/>
              <a:t>Moving Average in 2D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144675-4F30-8B4F-BA7D-C8956E0F6501}" type="datetime10">
              <a:rPr lang="es-ES_tradnl" smtClean="0"/>
              <a:t>18:06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1262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1386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387" name="Rectangle 253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511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1512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5415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Seitz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C61846-BB88-6E4D-9799-78005AC6CF96}" type="datetime10">
              <a:rPr lang="es-ES_tradnl" smtClean="0"/>
              <a:t>18:06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DFF11-EF67-4A6A-8E8B-46DEBC046CE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2286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2411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2413" name="Text Box 628"/>
          <p:cNvSpPr txBox="1">
            <a:spLocks noChangeArrowheads="1"/>
          </p:cNvSpPr>
          <p:nvPr/>
        </p:nvSpPr>
        <p:spPr bwMode="auto">
          <a:xfrm>
            <a:off x="7610475" y="6553200"/>
            <a:ext cx="15415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Seitz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68660"/>
            <a:ext cx="8229600" cy="990600"/>
          </a:xfrm>
        </p:spPr>
        <p:txBody>
          <a:bodyPr/>
          <a:lstStyle/>
          <a:p>
            <a:r>
              <a:rPr lang="en-US" dirty="0"/>
              <a:t>Moving Average in 2D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766" name="Group 414"/>
          <p:cNvGraphicFramePr>
            <a:graphicFrameLocks noGrp="1"/>
          </p:cNvGraphicFramePr>
          <p:nvPr>
            <p:ph type="tbl"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05612-06D9-6240-A182-2B579EC3478A}" type="datetime10">
              <a:rPr lang="es-ES_tradnl" smtClean="0"/>
              <a:t>18:06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DFF11-EF67-4A6A-8E8B-46DEBC046CE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3310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311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7610475" y="6553200"/>
            <a:ext cx="15415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Seitz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68660"/>
            <a:ext cx="8229600" cy="990600"/>
          </a:xfrm>
        </p:spPr>
        <p:txBody>
          <a:bodyPr/>
          <a:lstStyle/>
          <a:p>
            <a:r>
              <a:rPr lang="en-US" dirty="0"/>
              <a:t>Moving Average in 2D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/>
          <p:cNvSpPr/>
          <p:nvPr/>
        </p:nvSpPr>
        <p:spPr>
          <a:xfrm>
            <a:off x="1066800" y="3581400"/>
            <a:ext cx="1752033" cy="406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228600" y="27690"/>
            <a:ext cx="7772400" cy="1143000"/>
          </a:xfrm>
        </p:spPr>
        <p:txBody>
          <a:bodyPr/>
          <a:lstStyle/>
          <a:p>
            <a:r>
              <a:rPr lang="en-US" dirty="0"/>
              <a:t>Linear filter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5D124A-2600-B647-8456-1F4747FF712F}" type="datetime10">
              <a:rPr lang="es-ES_tradnl" smtClean="0"/>
              <a:t>18:06</a:t>
            </a:fld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457200" y="14478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508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990600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310062" y="3228975"/>
            <a:ext cx="17920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“box filter”</a:t>
            </a:r>
          </a:p>
        </p:txBody>
      </p:sp>
      <p:pic>
        <p:nvPicPr>
          <p:cNvPr id="96512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61983" y="20574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3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83112" y="10826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 l="64516" t="10376" r="17741" b="-3758"/>
          <a:stretch>
            <a:fillRect/>
          </a:stretch>
        </p:blipFill>
        <p:spPr bwMode="auto">
          <a:xfrm>
            <a:off x="3597275" y="10826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4672012" y="22415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09" name="EcuaciÛn" r:id="rId11" imgW="114300" imgH="165100" progId="Equation.3">
                  <p:embed/>
                </p:oleObj>
              </mc:Choice>
              <mc:Fallback>
                <p:oleObj name="EcuaciÛn" r:id="rId11" imgW="114300" imgH="165100" progId="Equation.3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72012" y="22415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Table 2"/>
          <p:cNvGraphicFramePr>
            <a:graphicFrameLocks noGrp="1"/>
          </p:cNvGraphicFramePr>
          <p:nvPr/>
        </p:nvGraphicFramePr>
        <p:xfrm>
          <a:off x="4343400" y="1828800"/>
          <a:ext cx="1524000" cy="119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Agrupar 10"/>
          <p:cNvGrpSpPr/>
          <p:nvPr/>
        </p:nvGrpSpPr>
        <p:grpSpPr>
          <a:xfrm>
            <a:off x="1219200" y="4876800"/>
            <a:ext cx="6826840" cy="1404938"/>
            <a:chOff x="1219200" y="4876800"/>
            <a:chExt cx="6826840" cy="1404938"/>
          </a:xfrm>
        </p:grpSpPr>
        <p:sp>
          <p:nvSpPr>
            <p:cNvPr id="48" name="Rectángulo 47"/>
            <p:cNvSpPr/>
            <p:nvPr/>
          </p:nvSpPr>
          <p:spPr>
            <a:xfrm>
              <a:off x="2286000" y="5410200"/>
              <a:ext cx="1524000" cy="406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5257801" y="5410200"/>
              <a:ext cx="1524000" cy="406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3962400" y="5384800"/>
              <a:ext cx="1102945" cy="406400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943600" y="5867400"/>
              <a:ext cx="1828800" cy="406400"/>
            </a:xfrm>
            <a:prstGeom prst="rect">
              <a:avLst/>
            </a:prstGeom>
            <a:solidFill>
              <a:srgbClr val="813AA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4267201" y="5867400"/>
              <a:ext cx="1524000" cy="406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2286000" y="5867400"/>
              <a:ext cx="1797640" cy="4064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5943600" y="4876800"/>
              <a:ext cx="2102440" cy="406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ángulo 34"/>
            <p:cNvSpPr/>
            <p:nvPr/>
          </p:nvSpPr>
          <p:spPr>
            <a:xfrm>
              <a:off x="4267200" y="4876800"/>
              <a:ext cx="1447800" cy="4064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2286000" y="4886324"/>
              <a:ext cx="1676400" cy="3968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5" name="Objeto 44"/>
            <p:cNvGraphicFramePr>
              <a:graphicFrameLocks noChangeAspect="1"/>
            </p:cNvGraphicFramePr>
            <p:nvPr/>
          </p:nvGraphicFramePr>
          <p:xfrm>
            <a:off x="1219200" y="4953000"/>
            <a:ext cx="6705600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010" name="EcuaciÛn" r:id="rId13" imgW="3416300" imgH="203200" progId="Equation.3">
                    <p:embed/>
                  </p:oleObj>
                </mc:Choice>
                <mc:Fallback>
                  <p:oleObj name="EcuaciÛn" r:id="rId13" imgW="3416300" imgH="203200" progId="Equation.3">
                    <p:embed/>
                    <p:pic>
                      <p:nvPicPr>
                        <p:cNvPr id="45" name="Objeto 4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219200" y="4953000"/>
                          <a:ext cx="6705600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to 45"/>
            <p:cNvGraphicFramePr>
              <a:graphicFrameLocks noChangeAspect="1"/>
            </p:cNvGraphicFramePr>
            <p:nvPr/>
          </p:nvGraphicFramePr>
          <p:xfrm>
            <a:off x="2286000" y="5410200"/>
            <a:ext cx="47117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011" name="EcuaciÛn" r:id="rId15" imgW="2400300" imgH="203200" progId="Equation.3">
                    <p:embed/>
                  </p:oleObj>
                </mc:Choice>
                <mc:Fallback>
                  <p:oleObj name="EcuaciÛn" r:id="rId15" imgW="2400300" imgH="203200" progId="Equation.3">
                    <p:embed/>
                    <p:pic>
                      <p:nvPicPr>
                        <p:cNvPr id="46" name="Objeto 4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286000" y="5410200"/>
                          <a:ext cx="4711700" cy="339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to 46"/>
            <p:cNvGraphicFramePr>
              <a:graphicFrameLocks noChangeAspect="1"/>
            </p:cNvGraphicFramePr>
            <p:nvPr/>
          </p:nvGraphicFramePr>
          <p:xfrm>
            <a:off x="2286000" y="5943600"/>
            <a:ext cx="5459413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012" name="EcuaciÛn" r:id="rId17" imgW="2781300" imgH="203200" progId="Equation.3">
                    <p:embed/>
                  </p:oleObj>
                </mc:Choice>
                <mc:Fallback>
                  <p:oleObj name="EcuaciÛn" r:id="rId17" imgW="2781300" imgH="203200" progId="Equation.3">
                    <p:embed/>
                    <p:pic>
                      <p:nvPicPr>
                        <p:cNvPr id="47" name="Objeto 4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286000" y="5943600"/>
                          <a:ext cx="5459413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7882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8315E-6 -1.69099E-6 L -0.44651 -0.077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34" y="-38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549 -0.11906 C -0.33536 -0.12208 -0.17506 -0.12486 -0.17402 -0.11906 C -0.17298 -0.11327 -0.48802 -0.09289 -0.48906 -0.08455 C -0.4901 -0.07621 -0.17958 -0.07552 -0.18045 -0.06949 C -0.18132 -0.06347 -0.4934 -0.05119 -0.49392 -0.04795 C -0.49445 -0.04471 -0.18409 -0.05328 -0.18375 -0.05004 C -0.1834 -0.04679 -0.49288 -0.03452 -0.49236 -0.02849 C -0.49184 -0.02247 -0.18027 -0.01853 -0.18045 -0.01344 C -0.18062 -0.00834 -0.49306 -0.00301 -0.49392 0.00162 C -0.49479 0.00625 -0.18548 0.00996 -0.18531 0.01459 C -0.18514 0.01923 -0.49149 0.02502 -0.49236 0.02965 C -0.49323 0.03428 -0.19104 0.03521 -0.19017 0.04262 C -0.1893 0.05003 -0.48854 0.06833 -0.4875 0.07482 C -0.48646 0.08131 -0.18323 0.07158 -0.18375 0.08131 C -0.18427 0.09103 -0.48958 0.12462 -0.49062 0.13296 C -0.49167 0.1413 -0.18913 0.12694 -0.19017 0.13088 C -0.19121 0.13482 -0.49722 0.15103 -0.49722 0.15682 C -0.49722 0.16261 -0.19121 0.15821 -0.19017 0.16539 C -0.18913 0.17257 -0.4908 0.19412 -0.49062 0.19991 C -0.49045 0.2057 -0.33953 0.20269 -0.18861 0.19991 " pathEditMode="relative" ptsTypes="aaaaaaaaaaaaaaaa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/>
              <a:t>Linear filter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405812" cy="4100513"/>
          </a:xfrm>
        </p:spPr>
        <p:txBody>
          <a:bodyPr/>
          <a:lstStyle/>
          <a:p>
            <a:r>
              <a:rPr lang="en-US" sz="2400" dirty="0"/>
              <a:t>Normalization: divide the mask by (</a:t>
            </a:r>
            <a:r>
              <a:rPr lang="en-US" sz="2400" dirty="0" err="1"/>
              <a:t>a+b+c+d+e+f+g+h+i</a:t>
            </a:r>
            <a:r>
              <a:rPr lang="en-US" sz="2400" dirty="0"/>
              <a:t>)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679DDA-170B-9940-BBA9-1D78B7162048}" type="datetime10">
              <a:rPr lang="es-ES_tradnl" smtClean="0"/>
              <a:t>18:06</a:t>
            </a:fld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383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508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1577975" y="252890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7920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“box filter”</a:t>
            </a:r>
          </a:p>
        </p:txBody>
      </p:sp>
      <p:pic>
        <p:nvPicPr>
          <p:cNvPr id="96512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00" y="57150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3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uadroTexto 4"/>
          <p:cNvSpPr txBox="1"/>
          <p:nvPr/>
        </p:nvSpPr>
        <p:spPr>
          <a:xfrm>
            <a:off x="3581400" y="48006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*1/</a:t>
            </a:r>
            <a:r>
              <a:rPr lang="en-US" dirty="0"/>
              <a:t>(</a:t>
            </a:r>
            <a:r>
              <a:rPr lang="en-US" dirty="0" err="1"/>
              <a:t>a+b+c+d+e+f+g+h+i</a:t>
            </a:r>
            <a:r>
              <a:rPr lang="en-US" dirty="0"/>
              <a:t>)</a:t>
            </a:r>
            <a:endParaRPr lang="ca-ES" dirty="0"/>
          </a:p>
        </p:txBody>
      </p:sp>
      <p:graphicFrame>
        <p:nvGraphicFramePr>
          <p:cNvPr id="35" name="Table 2"/>
          <p:cNvGraphicFramePr>
            <a:graphicFrameLocks noGrp="1"/>
          </p:cNvGraphicFramePr>
          <p:nvPr/>
        </p:nvGraphicFramePr>
        <p:xfrm>
          <a:off x="4114800" y="2971800"/>
          <a:ext cx="1524000" cy="119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09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381000" y="300237"/>
            <a:ext cx="7772400" cy="1143000"/>
          </a:xfrm>
        </p:spPr>
        <p:txBody>
          <a:bodyPr/>
          <a:lstStyle/>
          <a:p>
            <a:r>
              <a:rPr lang="en-US" dirty="0"/>
              <a:t>Convolutional filtering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C4CC55-7CAB-A44A-B995-C3DABBF28834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94211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1672" y="2715530"/>
            <a:ext cx="7300912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755576" y="1664804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>
                <a:latin typeface="Helvetica"/>
              </a:rPr>
              <a:t>Say the averaging window size is (2k+1) x (2k+1):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752020" y="4473116"/>
            <a:ext cx="46085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>
                <a:latin typeface="Helvetica"/>
              </a:rPr>
              <a:t>Loop over all pixels in neighborhood around  image pixel F[</a:t>
            </a:r>
            <a:r>
              <a:rPr lang="en-US" b="0" i="1" dirty="0" err="1">
                <a:latin typeface="Helvetica"/>
              </a:rPr>
              <a:t>i,j</a:t>
            </a:r>
            <a:r>
              <a:rPr lang="en-US" b="0" i="1" dirty="0">
                <a:latin typeface="Helvetica"/>
              </a:rPr>
              <a:t>]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232959" y="1875743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Helvetica"/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3311959" y="3080655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Helvetica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67744" y="4401108"/>
            <a:ext cx="25193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>
                <a:latin typeface="Helvetica"/>
              </a:rPr>
              <a:t>Attribute uniform weight to each pixel</a:t>
            </a:r>
          </a:p>
        </p:txBody>
      </p:sp>
    </p:spTree>
    <p:extLst>
      <p:ext uri="{BB962C8B-B14F-4D97-AF65-F5344CB8AC3E}">
        <p14:creationId xmlns:p14="http://schemas.microsoft.com/office/powerpoint/2010/main" val="2318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8B40EE-0769-FD4B-8A0E-23B04DEE5975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10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7674" y="3395166"/>
            <a:ext cx="6531343" cy="96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27584" y="2060848"/>
            <a:ext cx="759277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>
                <a:latin typeface="Helvetica"/>
              </a:rPr>
              <a:t>Now generalize to allow </a:t>
            </a:r>
            <a:r>
              <a:rPr lang="en-US" sz="2400" dirty="0">
                <a:latin typeface="Helvetica"/>
              </a:rPr>
              <a:t>different weights </a:t>
            </a:r>
            <a:r>
              <a:rPr lang="en-US" sz="2400" b="0" dirty="0">
                <a:latin typeface="Helvetica"/>
              </a:rPr>
              <a:t>depending on  neighboring pixel’s relative position: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816184" y="3749104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Helvetica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407156" y="4761148"/>
            <a:ext cx="47368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i="1" dirty="0">
                <a:latin typeface="Helvetica"/>
              </a:rPr>
              <a:t>Non-uniform weights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D2298EB-47B5-E34C-A5FE-AFA544D5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0237"/>
            <a:ext cx="7772400" cy="1143000"/>
          </a:xfrm>
        </p:spPr>
        <p:txBody>
          <a:bodyPr/>
          <a:lstStyle/>
          <a:p>
            <a:r>
              <a:rPr lang="en-US" dirty="0"/>
              <a:t>Convolutional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Digital images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33488"/>
            <a:ext cx="4038600" cy="452596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800" dirty="0"/>
              <a:t>Think of images as matrices taken from a sensor array.</a:t>
            </a: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8226698" y="6581001"/>
            <a:ext cx="1056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>
                <a:latin typeface="Helvetica"/>
              </a:rPr>
              <a:t>K. Grauman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F24F18-0483-C64D-AC85-1F55080132FC}" type="datetime10">
              <a:rPr lang="es-ES_tradnl" smtClean="0"/>
              <a:t>17:43</a:t>
            </a:fld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E715EE-A62E-4D22-8F40-F564E91258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4" descr="chimpanze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860032" y="1592796"/>
            <a:ext cx="3095253" cy="3309075"/>
          </a:xfrm>
          <a:prstGeom prst="rect">
            <a:avLst/>
          </a:prstGeom>
          <a:noFill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43000" y="2986088"/>
            <a:ext cx="5029200" cy="3057525"/>
            <a:chOff x="720" y="2112"/>
            <a:chExt cx="3168" cy="1926"/>
          </a:xfrm>
        </p:grpSpPr>
        <p:pic>
          <p:nvPicPr>
            <p:cNvPr id="51206" name="Picture 6" descr="chimp_zoomi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0" y="2160"/>
              <a:ext cx="1542" cy="18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800000"/>
              <a:headEnd/>
              <a:tailEnd/>
            </a:ln>
          </p:spPr>
        </p:pic>
        <p:sp>
          <p:nvSpPr>
            <p:cNvPr id="51207" name="Rectangle 7"/>
            <p:cNvSpPr>
              <a:spLocks noChangeArrowheads="1"/>
            </p:cNvSpPr>
            <p:nvPr/>
          </p:nvSpPr>
          <p:spPr bwMode="auto">
            <a:xfrm>
              <a:off x="3744" y="2112"/>
              <a:ext cx="144" cy="1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Helvetica"/>
              </a:endParaRPr>
            </a:p>
          </p:txBody>
        </p:sp>
        <p:sp>
          <p:nvSpPr>
            <p:cNvPr id="51208" name="Line 8"/>
            <p:cNvSpPr>
              <a:spLocks noChangeShapeType="1"/>
            </p:cNvSpPr>
            <p:nvPr/>
          </p:nvSpPr>
          <p:spPr bwMode="auto">
            <a:xfrm flipH="1">
              <a:off x="2304" y="2256"/>
              <a:ext cx="1440" cy="72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2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0E91A3-9455-0A4C-90AA-4549761DEE43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95235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750" y="1201738"/>
            <a:ext cx="7199313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TextBox 6"/>
          <p:cNvSpPr txBox="1">
            <a:spLocks noChangeArrowheads="1"/>
          </p:cNvSpPr>
          <p:nvPr/>
        </p:nvSpPr>
        <p:spPr bwMode="auto">
          <a:xfrm>
            <a:off x="611560" y="3969060"/>
            <a:ext cx="83693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Helvetica"/>
              </a:rPr>
              <a:t>Filtering an image</a:t>
            </a:r>
            <a:r>
              <a:rPr lang="en-US" sz="2000" b="0" dirty="0">
                <a:latin typeface="Helvetica"/>
              </a:rPr>
              <a:t>: replace each pixel with a linear combination of its neighbors.</a:t>
            </a:r>
          </a:p>
          <a:p>
            <a:endParaRPr lang="en-US" sz="2000" b="0" dirty="0">
              <a:latin typeface="Helvetica"/>
            </a:endParaRPr>
          </a:p>
          <a:p>
            <a:r>
              <a:rPr lang="en-US" sz="2000" b="0" dirty="0">
                <a:latin typeface="Helvetica"/>
              </a:rPr>
              <a:t>The filter “</a:t>
            </a:r>
            <a:r>
              <a:rPr lang="en-US" sz="2000" dirty="0">
                <a:latin typeface="Helvetica"/>
              </a:rPr>
              <a:t>kernel</a:t>
            </a:r>
            <a:r>
              <a:rPr lang="en-US" sz="2000" b="0" dirty="0">
                <a:latin typeface="Helvetica"/>
              </a:rPr>
              <a:t>” or “</a:t>
            </a:r>
            <a:r>
              <a:rPr lang="en-US" sz="2000" dirty="0">
                <a:latin typeface="Helvetica"/>
              </a:rPr>
              <a:t>mask</a:t>
            </a:r>
            <a:r>
              <a:rPr lang="en-US" sz="2000" b="0" dirty="0">
                <a:latin typeface="Helvetica"/>
              </a:rPr>
              <a:t>” </a:t>
            </a:r>
            <a:r>
              <a:rPr lang="en-US" sz="2000" b="0" i="1" dirty="0">
                <a:latin typeface="Helvetica"/>
              </a:rPr>
              <a:t>H</a:t>
            </a:r>
            <a:r>
              <a:rPr lang="en-US" sz="2000" b="0" dirty="0">
                <a:latin typeface="Helvetica"/>
              </a:rPr>
              <a:t>[</a:t>
            </a:r>
            <a:r>
              <a:rPr lang="en-US" sz="2000" b="0" i="1" dirty="0" err="1">
                <a:latin typeface="Helvetica"/>
              </a:rPr>
              <a:t>u,v</a:t>
            </a:r>
            <a:r>
              <a:rPr lang="en-US" sz="2000" b="0" dirty="0">
                <a:latin typeface="Helvetica"/>
              </a:rPr>
              <a:t>] is the prescription for the weights in the linear combination.</a:t>
            </a:r>
          </a:p>
          <a:p>
            <a:endParaRPr lang="en-US" sz="2000" b="0" dirty="0">
              <a:latin typeface="Helvetica"/>
            </a:endParaRPr>
          </a:p>
        </p:txBody>
      </p:sp>
      <p:pic>
        <p:nvPicPr>
          <p:cNvPr id="95237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61113" y="2808288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>
                <a:latin typeface="Helvetica"/>
              </a:rPr>
              <a:t>This is called </a:t>
            </a:r>
            <a:r>
              <a:rPr lang="en-US" sz="2400" dirty="0">
                <a:latin typeface="Helvetica"/>
              </a:rPr>
              <a:t>convolution</a:t>
            </a:r>
            <a:r>
              <a:rPr lang="en-US" sz="2400" b="0" dirty="0">
                <a:latin typeface="Helvetica"/>
              </a:rPr>
              <a:t>, denoted as: 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CD1185A-BCC8-9B4E-84CD-8DA5ABE8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0237"/>
            <a:ext cx="7772400" cy="1143000"/>
          </a:xfrm>
        </p:spPr>
        <p:txBody>
          <a:bodyPr/>
          <a:lstStyle/>
          <a:p>
            <a:r>
              <a:rPr lang="en-US" dirty="0"/>
              <a:t>Convolutional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/>
              <a:t>Mean filter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4114800"/>
          </a:xfrm>
        </p:spPr>
        <p:txBody>
          <a:bodyPr/>
          <a:lstStyle/>
          <a:p>
            <a:r>
              <a:rPr lang="en-US" sz="2400" dirty="0"/>
              <a:t>What values do belong in the kernel </a:t>
            </a:r>
            <a:r>
              <a:rPr lang="en-US" sz="2400" i="1" dirty="0"/>
              <a:t>H</a:t>
            </a:r>
            <a:r>
              <a:rPr lang="en-US" sz="2400" dirty="0"/>
              <a:t> for the moving average example?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17163-D725-0841-8ECF-099E4D3CB8E1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383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508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1577975" y="252890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9651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51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1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2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2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</p:grpSp>
        <p:pic>
          <p:nvPicPr>
            <p:cNvPr id="96517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7920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“box filter”</a:t>
            </a:r>
          </a:p>
        </p:txBody>
      </p:sp>
      <p:pic>
        <p:nvPicPr>
          <p:cNvPr id="96512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3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dirty="0">
                <a:latin typeface="Helvetica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/>
              <a:t>Mean filter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4114800"/>
          </a:xfrm>
        </p:spPr>
        <p:txBody>
          <a:bodyPr/>
          <a:lstStyle/>
          <a:p>
            <a:r>
              <a:rPr lang="en-US" sz="2400" dirty="0"/>
              <a:t>Normalization: why do we need to divide the mask by 9?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AD9F29-E349-C842-84D1-33051F5AC2F0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383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508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1577975" y="252890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9651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51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1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latin typeface="Helvetica"/>
                    <a:cs typeface="Helvetica"/>
                  </a:rPr>
                  <a:t>1</a:t>
                </a:r>
              </a:p>
            </p:txBody>
          </p:sp>
          <p:sp>
            <p:nvSpPr>
              <p:cNvPr id="9652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2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2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  <p:sp>
            <p:nvSpPr>
              <p:cNvPr id="9653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 dirty="0">
                  <a:latin typeface="Helvetica"/>
                </a:endParaRPr>
              </a:p>
            </p:txBody>
          </p:sp>
        </p:grpSp>
        <p:pic>
          <p:nvPicPr>
            <p:cNvPr id="96517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7920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“box filter”</a:t>
            </a:r>
          </a:p>
        </p:txBody>
      </p:sp>
      <p:pic>
        <p:nvPicPr>
          <p:cNvPr id="96512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3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dirty="0">
                <a:latin typeface="Helvetic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430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2049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Smoothing by averaging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287524" y="6373941"/>
            <a:ext cx="2133600" cy="476250"/>
          </a:xfrm>
        </p:spPr>
        <p:txBody>
          <a:bodyPr/>
          <a:lstStyle/>
          <a:p>
            <a:pPr>
              <a:defRPr/>
            </a:pPr>
            <a:fld id="{915E60A4-D16E-BF4D-81FC-F262991304DC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8FE9B5-CEA4-4264-888E-4D34141A459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198884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198884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8" name="TextBox 9"/>
          <p:cNvSpPr txBox="1">
            <a:spLocks noChangeArrowheads="1"/>
          </p:cNvSpPr>
          <p:nvPr/>
        </p:nvSpPr>
        <p:spPr bwMode="auto">
          <a:xfrm>
            <a:off x="1760538" y="5457528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Helvetica"/>
              </a:rPr>
              <a:t>original</a:t>
            </a:r>
          </a:p>
        </p:txBody>
      </p:sp>
      <p:sp>
        <p:nvSpPr>
          <p:cNvPr id="97289" name="TextBox 10"/>
          <p:cNvSpPr txBox="1">
            <a:spLocks noChangeArrowheads="1"/>
          </p:cNvSpPr>
          <p:nvPr/>
        </p:nvSpPr>
        <p:spPr bwMode="auto">
          <a:xfrm>
            <a:off x="6288088" y="5421015"/>
            <a:ext cx="113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Helvetica"/>
              </a:rPr>
              <a:t>filtered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583668" y="5949280"/>
            <a:ext cx="1425733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0" dirty="0">
                <a:latin typeface="Helvetica"/>
              </a:rPr>
              <a:t>What is the effect if the filter size was 5 x 5 instead of 3 x 3?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07353" y="353822"/>
            <a:ext cx="8229600" cy="1143000"/>
          </a:xfrm>
        </p:spPr>
        <p:txBody>
          <a:bodyPr/>
          <a:lstStyle/>
          <a:p>
            <a:r>
              <a:rPr lang="en-US" dirty="0"/>
              <a:t>Filtering an impulse signal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34C27F-3386-8D41-8D69-30DA8E140D6D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41412" y="3093852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/>
        </p:nvGraphicFramePr>
        <p:xfrm>
          <a:off x="3700562" y="3605027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7607" name="Picture 8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0112" y="5667189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608" name="Picture 8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51362" y="4813114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781774" y="310496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7675" name="Picture 1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29524" y="5673539"/>
            <a:ext cx="9334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676" name="Rectangle 160"/>
          <p:cNvSpPr>
            <a:spLocks noChangeArrowheads="1"/>
          </p:cNvSpPr>
          <p:nvPr/>
        </p:nvSpPr>
        <p:spPr bwMode="auto">
          <a:xfrm>
            <a:off x="3703737" y="3598677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07677" name="TextBox 10"/>
          <p:cNvSpPr txBox="1">
            <a:spLocks noChangeArrowheads="1"/>
          </p:cNvSpPr>
          <p:nvPr/>
        </p:nvSpPr>
        <p:spPr bwMode="auto">
          <a:xfrm>
            <a:off x="743049" y="2003239"/>
            <a:ext cx="7302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/>
              <a:t>What is the result of filtering the impulse signal (image) </a:t>
            </a:r>
            <a:r>
              <a:rPr lang="en-US" sz="2400" b="0" i="1" dirty="0"/>
              <a:t>F </a:t>
            </a:r>
            <a:r>
              <a:rPr lang="en-US" sz="2400" b="0" dirty="0"/>
              <a:t>with the arbitrary kernel </a:t>
            </a:r>
            <a:r>
              <a:rPr lang="en-US" sz="2400" b="0" i="1" dirty="0"/>
              <a:t>H</a:t>
            </a:r>
            <a:r>
              <a:rPr lang="en-US" sz="2400" b="0" dirty="0"/>
              <a:t>?</a:t>
            </a:r>
          </a:p>
        </p:txBody>
      </p:sp>
      <p:sp>
        <p:nvSpPr>
          <p:cNvPr id="107678" name="TextBox 10"/>
          <p:cNvSpPr txBox="1">
            <a:spLocks noChangeArrowheads="1"/>
          </p:cNvSpPr>
          <p:nvPr/>
        </p:nvSpPr>
        <p:spPr bwMode="auto">
          <a:xfrm>
            <a:off x="6986687" y="3609789"/>
            <a:ext cx="171608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0" b="0"/>
              <a:t>?</a:t>
            </a:r>
          </a:p>
        </p:txBody>
      </p:sp>
      <p:pic>
        <p:nvPicPr>
          <p:cNvPr id="107679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 l="64516" t="10376" r="17741" b="-3758"/>
          <a:stretch>
            <a:fillRect/>
          </a:stretch>
        </p:blipFill>
        <p:spPr bwMode="auto">
          <a:xfrm>
            <a:off x="3189387" y="4047939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6296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pSp>
        <p:nvGrpSpPr>
          <p:cNvPr id="111619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162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2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2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2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2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162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3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3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3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3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4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1620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111621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pic>
        <p:nvPicPr>
          <p:cNvPr id="111622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1623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88F31-71A7-FC4C-93CF-33EC574F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8F8F2B-B733-3F46-A140-F9873CD36CFA}" type="datetime10">
              <a:rPr lang="es-ES_tradnl" smtClean="0"/>
              <a:t>18:07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25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610F98-9E6B-8C4E-8BD7-FFB5F7F77B14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pSp>
        <p:nvGrpSpPr>
          <p:cNvPr id="112643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2649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0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1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2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3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2654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5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6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7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8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59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0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1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2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3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4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5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264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2645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112646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Filtered 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(no change)</a:t>
            </a:r>
          </a:p>
        </p:txBody>
      </p:sp>
      <p:pic>
        <p:nvPicPr>
          <p:cNvPr id="112647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2648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714599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F73D4E-CA9F-8D4C-AF61-D17709CF31EE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grpSp>
        <p:nvGrpSpPr>
          <p:cNvPr id="113667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367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367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8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8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3668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3669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113670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113671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424744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83E802-CA9B-7546-87BA-164010161E24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grpSp>
        <p:nvGrpSpPr>
          <p:cNvPr id="114691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469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69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470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0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0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4692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4693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pic>
        <p:nvPicPr>
          <p:cNvPr id="114694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4695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4696" name="Text Box 25"/>
          <p:cNvSpPr txBox="1">
            <a:spLocks noChangeArrowheads="1"/>
          </p:cNvSpPr>
          <p:nvPr/>
        </p:nvSpPr>
        <p:spPr bwMode="auto">
          <a:xfrm>
            <a:off x="6434138" y="4743450"/>
            <a:ext cx="200818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Shifted left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by 1 pixel with correlation</a:t>
            </a:r>
          </a:p>
        </p:txBody>
      </p:sp>
      <p:sp>
        <p:nvSpPr>
          <p:cNvPr id="114697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857045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73EE0A-AAC1-8743-BB88-41BC8683C8BF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grpSp>
        <p:nvGrpSpPr>
          <p:cNvPr id="115718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115720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5722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3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4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5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6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7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8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9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30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31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2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3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4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5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6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7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8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5721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571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94424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FDE2-FF6C-BE4F-98E7-C0630D32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Digital </a:t>
            </a:r>
            <a:r>
              <a:rPr lang="es-ES_tradnl" dirty="0" err="1"/>
              <a:t>images</a:t>
            </a:r>
            <a:r>
              <a:rPr lang="es-ES_tradnl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58E00-F067-AA43-AE5F-2064A829FBC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Different kinds of images:</a:t>
            </a:r>
          </a:p>
          <a:p>
            <a:pPr marL="0" indent="0">
              <a:buNone/>
            </a:pPr>
            <a:r>
              <a:rPr lang="en-GB" dirty="0"/>
              <a:t>•Natural images</a:t>
            </a:r>
          </a:p>
          <a:p>
            <a:pPr marL="0" indent="0">
              <a:buNone/>
            </a:pPr>
            <a:r>
              <a:rPr lang="en-GB" dirty="0"/>
              <a:t>• Other modalities:</a:t>
            </a:r>
          </a:p>
          <a:p>
            <a:pPr marL="0" indent="0">
              <a:buNone/>
            </a:pPr>
            <a:r>
              <a:rPr lang="en-GB" dirty="0"/>
              <a:t>• X-rays, MRI…</a:t>
            </a:r>
          </a:p>
          <a:p>
            <a:pPr marL="0" indent="0">
              <a:buNone/>
            </a:pPr>
            <a:r>
              <a:rPr lang="en-GB" dirty="0"/>
              <a:t>• Light Microscopy, Electron</a:t>
            </a:r>
          </a:p>
          <a:p>
            <a:pPr marL="0" indent="0">
              <a:buNone/>
            </a:pPr>
            <a:r>
              <a:rPr lang="en-GB" dirty="0"/>
              <a:t>Microscopy</a:t>
            </a: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615A2B-BAA8-3C4B-A906-C81AE82AA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27501" y="1168400"/>
            <a:ext cx="2210210" cy="2108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72AC9-7963-7E4F-B7D7-800DDC5E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932F89E-CB53-8646-ACE1-86E74113E190}" type="datetime10">
              <a:rPr lang="es-ES_tradnl" smtClean="0"/>
              <a:t>17:43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7227-6C6F-724D-A1A1-8BF22577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B7DAD-562D-CB4B-958A-84C82D9C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E715EE-A62E-4D22-8F40-F564E91258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38AC3-F625-634B-A535-35F2D4691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9" y="3119121"/>
            <a:ext cx="2040195" cy="2040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27EB69-4964-CA4C-AFCE-10C204EF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4758421"/>
            <a:ext cx="2063379" cy="20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2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A39F6E-170E-7248-89A3-DBD8A7A19888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grpSp>
        <p:nvGrpSpPr>
          <p:cNvPr id="116741" name="Group 5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116745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6747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8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9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0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1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2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3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4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5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6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7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8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9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0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1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2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3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6746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6742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6743" name="Text Box 26"/>
          <p:cNvSpPr txBox="1">
            <a:spLocks noChangeArrowheads="1"/>
          </p:cNvSpPr>
          <p:nvPr/>
        </p:nvSpPr>
        <p:spPr bwMode="auto">
          <a:xfrm>
            <a:off x="6477000" y="4800600"/>
            <a:ext cx="16557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Blur (with a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box filter)</a:t>
            </a:r>
          </a:p>
        </p:txBody>
      </p:sp>
      <p:sp>
        <p:nvSpPr>
          <p:cNvPr id="116744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4261008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78259E-E4E9-6C49-9100-3613EF5541B1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grpSp>
        <p:nvGrpSpPr>
          <p:cNvPr id="117765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117787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778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79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778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7766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117770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1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2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3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4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117775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6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7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8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9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0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1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2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3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4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5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6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7767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117768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117769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356212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Properties of convolution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82600" y="2035385"/>
            <a:ext cx="8229600" cy="4525963"/>
          </a:xfrm>
        </p:spPr>
        <p:txBody>
          <a:bodyPr/>
          <a:lstStyle/>
          <a:p>
            <a:r>
              <a:rPr lang="en-US" sz="2800" b="1" dirty="0"/>
              <a:t>Shift invariant: </a:t>
            </a:r>
          </a:p>
          <a:p>
            <a:pPr lvl="1"/>
            <a:r>
              <a:rPr lang="en-US" sz="2400" dirty="0"/>
              <a:t>Operator behaves the same everywhere, i.e. the value of the output depends on the pattern in the image neighborhood, not the position of the neighborhood.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Superposition: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h * (f1 + f2) = (h * f1) +  (h * f2) </a:t>
            </a:r>
          </a:p>
          <a:p>
            <a:pPr lvl="2">
              <a:buFontTx/>
              <a:buNone/>
            </a:pPr>
            <a:endParaRPr lang="en-US" sz="280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AE56CF-431A-944F-97D3-D3049B7E3C72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dirty="0"/>
              <a:t>Smoothing with a rectangular filter</a:t>
            </a:r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3192463" y="3030538"/>
          <a:ext cx="3000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21" name="EcuaciÛn" r:id="rId4" imgW="152400" imgH="139700" progId="Equation.3">
                  <p:embed/>
                </p:oleObj>
              </mc:Choice>
              <mc:Fallback>
                <p:oleObj name="EcuaciÛn" r:id="rId4" imgW="152400" imgH="139700" progId="Equation.3">
                  <p:embed/>
                  <p:pic>
                    <p:nvPicPr>
                      <p:cNvPr id="706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3030538"/>
                        <a:ext cx="300037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Box 7"/>
          <p:cNvSpPr txBox="1">
            <a:spLocks noChangeArrowheads="1"/>
          </p:cNvSpPr>
          <p:nvPr/>
        </p:nvSpPr>
        <p:spPr bwMode="auto">
          <a:xfrm>
            <a:off x="1320800" y="4813300"/>
            <a:ext cx="903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I[</a:t>
            </a:r>
            <a:r>
              <a:rPr lang="en-US" dirty="0" err="1">
                <a:latin typeface="Helvetica"/>
                <a:ea typeface="Helvetica"/>
                <a:cs typeface="Helvetica"/>
              </a:rPr>
              <a:t>x,y</a:t>
            </a:r>
            <a:r>
              <a:rPr lang="en-US" dirty="0">
                <a:latin typeface="Helvetica"/>
                <a:ea typeface="Helvetica"/>
                <a:cs typeface="Helvetica"/>
              </a:rPr>
              <a:t>]</a:t>
            </a:r>
          </a:p>
        </p:txBody>
      </p:sp>
      <p:sp>
        <p:nvSpPr>
          <p:cNvPr id="70660" name="TextBox 8"/>
          <p:cNvSpPr txBox="1">
            <a:spLocks noChangeArrowheads="1"/>
          </p:cNvSpPr>
          <p:nvPr/>
        </p:nvSpPr>
        <p:spPr bwMode="auto">
          <a:xfrm>
            <a:off x="3962400" y="3887788"/>
            <a:ext cx="8341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h[</a:t>
            </a:r>
            <a:r>
              <a:rPr lang="en-US" dirty="0" err="1">
                <a:latin typeface="Helvetica"/>
                <a:ea typeface="Helvetica"/>
                <a:cs typeface="Helvetica"/>
              </a:rPr>
              <a:t>i,j</a:t>
            </a:r>
            <a:r>
              <a:rPr lang="en-US" dirty="0">
                <a:latin typeface="Helvetica"/>
                <a:ea typeface="Helvetica"/>
                <a:cs typeface="Helvetica"/>
              </a:rPr>
              <a:t>]</a:t>
            </a:r>
          </a:p>
        </p:txBody>
      </p:sp>
      <p:sp>
        <p:nvSpPr>
          <p:cNvPr id="70661" name="TextBox 10"/>
          <p:cNvSpPr txBox="1">
            <a:spLocks noChangeArrowheads="1"/>
          </p:cNvSpPr>
          <p:nvPr/>
        </p:nvSpPr>
        <p:spPr bwMode="auto">
          <a:xfrm>
            <a:off x="5138738" y="2990850"/>
            <a:ext cx="3644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13363" y="1497013"/>
            <a:ext cx="520700" cy="334168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rgbClr val="FFFFFF"/>
              </a:solidFill>
              <a:latin typeface="Helvetica"/>
              <a:ea typeface="Helvetica"/>
            </a:endParaRPr>
          </a:p>
        </p:txBody>
      </p:sp>
      <p:sp>
        <p:nvSpPr>
          <p:cNvPr id="70663" name="TextBox 9"/>
          <p:cNvSpPr txBox="1">
            <a:spLocks noChangeArrowheads="1"/>
          </p:cNvSpPr>
          <p:nvPr/>
        </p:nvSpPr>
        <p:spPr bwMode="auto">
          <a:xfrm>
            <a:off x="6888163" y="4667250"/>
            <a:ext cx="9199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f[</a:t>
            </a:r>
            <a:r>
              <a:rPr lang="en-US" dirty="0" err="1">
                <a:latin typeface="Helvetica"/>
                <a:ea typeface="Helvetica"/>
                <a:cs typeface="Helvetica"/>
              </a:rPr>
              <a:t>x,y</a:t>
            </a:r>
            <a:r>
              <a:rPr lang="en-US" dirty="0">
                <a:latin typeface="Helvetica"/>
                <a:ea typeface="Helvetica"/>
                <a:cs typeface="Helvetica"/>
              </a:rPr>
              <a:t>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82038" y="1728788"/>
            <a:ext cx="461962" cy="30051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rgbClr val="FFFFFF"/>
              </a:solidFill>
              <a:latin typeface="Helvetica"/>
              <a:ea typeface="Helvetic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19525" y="2760663"/>
            <a:ext cx="1074738" cy="952500"/>
          </a:xfrm>
          <a:prstGeom prst="rect">
            <a:avLst/>
          </a:prstGeom>
          <a:solidFill>
            <a:srgbClr val="7F7F7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ES" dirty="0">
              <a:solidFill>
                <a:srgbClr val="FFFFFF"/>
              </a:solidFill>
              <a:latin typeface="Helvetica"/>
              <a:ea typeface="+mn-ea"/>
              <a:cs typeface="+mn-cs"/>
            </a:endParaRPr>
          </a:p>
        </p:txBody>
      </p:sp>
      <p:pic>
        <p:nvPicPr>
          <p:cNvPr id="21515" name="Picture 18"/>
          <p:cNvPicPr>
            <a:picLocks noChangeAspect="1"/>
          </p:cNvPicPr>
          <p:nvPr/>
        </p:nvPicPr>
        <p:blipFill>
          <a:blip r:embed="rId6"/>
          <a:srcRect l="19337" t="7870" r="19547" b="17191"/>
          <a:stretch>
            <a:fillRect/>
          </a:stretch>
        </p:blipFill>
        <p:spPr bwMode="auto">
          <a:xfrm>
            <a:off x="5678488" y="1681163"/>
            <a:ext cx="2960687" cy="293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516" name="Picture 25"/>
          <p:cNvPicPr>
            <a:picLocks noChangeAspect="1"/>
          </p:cNvPicPr>
          <p:nvPr/>
        </p:nvPicPr>
        <p:blipFill>
          <a:blip r:embed="rId7">
            <a:grayscl/>
          </a:blip>
          <a:srcRect/>
          <a:stretch>
            <a:fillRect/>
          </a:stretch>
        </p:blipFill>
        <p:spPr bwMode="auto">
          <a:xfrm>
            <a:off x="233363" y="1739900"/>
            <a:ext cx="2824162" cy="2824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0668" name="TextBox 1"/>
          <p:cNvSpPr txBox="1">
            <a:spLocks noChangeArrowheads="1"/>
          </p:cNvSpPr>
          <p:nvPr/>
        </p:nvSpPr>
        <p:spPr bwMode="auto">
          <a:xfrm>
            <a:off x="3622966" y="4887119"/>
            <a:ext cx="26765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1,1,1,1,1</a:t>
            </a:r>
          </a:p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1,1,1,1,1</a:t>
            </a:r>
          </a:p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1,1,1,1,1</a:t>
            </a:r>
          </a:p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1,1,1,1,1</a:t>
            </a:r>
          </a:p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1,1,1,1,1</a:t>
            </a:r>
          </a:p>
        </p:txBody>
      </p:sp>
      <p:sp>
        <p:nvSpPr>
          <p:cNvPr id="70669" name="Rectangle 16"/>
          <p:cNvSpPr>
            <a:spLocks noChangeArrowheads="1"/>
          </p:cNvSpPr>
          <p:nvPr/>
        </p:nvSpPr>
        <p:spPr bwMode="auto">
          <a:xfrm>
            <a:off x="2207189" y="5657057"/>
            <a:ext cx="14359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Helvetica"/>
              </a:rPr>
              <a:t>Mask=1/25*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F8D768-C0F5-384F-8087-B65230198376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5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5" name="Object 2"/>
          <p:cNvGraphicFramePr>
            <a:graphicFrameLocks noChangeAspect="1"/>
          </p:cNvGraphicFramePr>
          <p:nvPr/>
        </p:nvGraphicFramePr>
        <p:xfrm>
          <a:off x="3192463" y="3726210"/>
          <a:ext cx="3000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45" name="EcuaciÛn" r:id="rId4" imgW="152400" imgH="139700" progId="Equation.3">
                  <p:embed/>
                </p:oleObj>
              </mc:Choice>
              <mc:Fallback>
                <p:oleObj name="EcuaciÛn" r:id="rId4" imgW="152400" imgH="139700" progId="Equation.3">
                  <p:embed/>
                  <p:pic>
                    <p:nvPicPr>
                      <p:cNvPr id="7270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3726210"/>
                        <a:ext cx="300037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6" name="TextBox 7"/>
          <p:cNvSpPr txBox="1">
            <a:spLocks noChangeArrowheads="1"/>
          </p:cNvSpPr>
          <p:nvPr/>
        </p:nvSpPr>
        <p:spPr bwMode="auto">
          <a:xfrm>
            <a:off x="1016000" y="5318472"/>
            <a:ext cx="903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I[</a:t>
            </a:r>
            <a:r>
              <a:rPr lang="en-US" dirty="0" err="1">
                <a:latin typeface="Helvetica"/>
                <a:ea typeface="Helvetica"/>
                <a:cs typeface="Helvetica"/>
              </a:rPr>
              <a:t>x,y</a:t>
            </a:r>
            <a:r>
              <a:rPr lang="en-US" dirty="0">
                <a:latin typeface="Helvetica"/>
                <a:ea typeface="Helvetica"/>
                <a:cs typeface="Helvetica"/>
              </a:rPr>
              <a:t>]</a:t>
            </a:r>
          </a:p>
        </p:txBody>
      </p:sp>
      <p:sp>
        <p:nvSpPr>
          <p:cNvPr id="72707" name="TextBox 8"/>
          <p:cNvSpPr txBox="1">
            <a:spLocks noChangeArrowheads="1"/>
          </p:cNvSpPr>
          <p:nvPr/>
        </p:nvSpPr>
        <p:spPr bwMode="auto">
          <a:xfrm>
            <a:off x="3962400" y="4583460"/>
            <a:ext cx="8341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h[</a:t>
            </a:r>
            <a:r>
              <a:rPr lang="en-US" dirty="0" err="1">
                <a:latin typeface="Helvetica"/>
                <a:ea typeface="Helvetica"/>
                <a:cs typeface="Helvetica"/>
              </a:rPr>
              <a:t>i,j</a:t>
            </a:r>
            <a:r>
              <a:rPr lang="en-US" dirty="0">
                <a:latin typeface="Helvetica"/>
                <a:ea typeface="Helvetica"/>
                <a:cs typeface="Helvetica"/>
              </a:rPr>
              <a:t>]</a:t>
            </a:r>
          </a:p>
        </p:txBody>
      </p:sp>
      <p:sp>
        <p:nvSpPr>
          <p:cNvPr id="72708" name="TextBox 10"/>
          <p:cNvSpPr txBox="1">
            <a:spLocks noChangeArrowheads="1"/>
          </p:cNvSpPr>
          <p:nvPr/>
        </p:nvSpPr>
        <p:spPr bwMode="auto">
          <a:xfrm>
            <a:off x="5138738" y="3686522"/>
            <a:ext cx="3644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13363" y="2192685"/>
            <a:ext cx="520700" cy="334168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rgbClr val="FFFFFF"/>
              </a:solidFill>
              <a:latin typeface="Helvetica"/>
              <a:ea typeface="Helvetica"/>
            </a:endParaRPr>
          </a:p>
        </p:txBody>
      </p:sp>
      <p:sp>
        <p:nvSpPr>
          <p:cNvPr id="72710" name="TextBox 9"/>
          <p:cNvSpPr txBox="1">
            <a:spLocks noChangeArrowheads="1"/>
          </p:cNvSpPr>
          <p:nvPr/>
        </p:nvSpPr>
        <p:spPr bwMode="auto">
          <a:xfrm>
            <a:off x="6888163" y="5362922"/>
            <a:ext cx="9199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f[</a:t>
            </a:r>
            <a:r>
              <a:rPr lang="en-US" dirty="0" err="1">
                <a:latin typeface="Helvetica"/>
                <a:ea typeface="Helvetica"/>
                <a:cs typeface="Helvetica"/>
              </a:rPr>
              <a:t>x,y</a:t>
            </a:r>
            <a:r>
              <a:rPr lang="en-US" dirty="0">
                <a:latin typeface="Helvetica"/>
                <a:ea typeface="Helvetica"/>
                <a:cs typeface="Helvetica"/>
              </a:rPr>
              <a:t>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82038" y="2424460"/>
            <a:ext cx="461962" cy="30051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rgbClr val="FFFFFF"/>
              </a:solidFill>
              <a:latin typeface="Helvetica"/>
              <a:ea typeface="Helvetic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19525" y="3842097"/>
            <a:ext cx="1074738" cy="57150"/>
          </a:xfrm>
          <a:prstGeom prst="rect">
            <a:avLst/>
          </a:prstGeom>
          <a:solidFill>
            <a:srgbClr val="7F7F7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ES" dirty="0">
              <a:solidFill>
                <a:srgbClr val="FFFFFF"/>
              </a:solidFill>
              <a:latin typeface="Helvetica"/>
              <a:ea typeface="+mn-ea"/>
              <a:cs typeface="+mn-cs"/>
            </a:endParaRPr>
          </a:p>
        </p:txBody>
      </p:sp>
      <p:pic>
        <p:nvPicPr>
          <p:cNvPr id="22538" name="Picture 25"/>
          <p:cNvPicPr>
            <a:picLocks noChangeAspect="1"/>
          </p:cNvPicPr>
          <p:nvPr/>
        </p:nvPicPr>
        <p:blipFill>
          <a:blip r:embed="rId6">
            <a:grayscl/>
          </a:blip>
          <a:srcRect/>
          <a:stretch>
            <a:fillRect/>
          </a:stretch>
        </p:blipFill>
        <p:spPr bwMode="auto">
          <a:xfrm>
            <a:off x="233363" y="2435572"/>
            <a:ext cx="2824162" cy="2824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rcRect l="19489" t="7307" r="19547" b="16817"/>
          <a:stretch>
            <a:fillRect/>
          </a:stretch>
        </p:blipFill>
        <p:spPr bwMode="auto">
          <a:xfrm>
            <a:off x="5840413" y="2454622"/>
            <a:ext cx="2790825" cy="281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2715" name="Title 1"/>
          <p:cNvSpPr txBox="1">
            <a:spLocks/>
          </p:cNvSpPr>
          <p:nvPr/>
        </p:nvSpPr>
        <p:spPr bwMode="auto">
          <a:xfrm>
            <a:off x="107504" y="631825"/>
            <a:ext cx="850309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4000" b="0" spc="-100" dirty="0">
                <a:solidFill>
                  <a:schemeClr val="tx2"/>
                </a:solidFill>
                <a:latin typeface="Helvetica"/>
                <a:ea typeface="Helvetica"/>
                <a:cs typeface="Helvetica"/>
              </a:rPr>
              <a:t>Smoothing with a rectangular filter</a:t>
            </a:r>
          </a:p>
        </p:txBody>
      </p:sp>
      <p:sp>
        <p:nvSpPr>
          <p:cNvPr id="72716" name="TextBox 1"/>
          <p:cNvSpPr txBox="1">
            <a:spLocks noChangeArrowheads="1"/>
          </p:cNvSpPr>
          <p:nvPr/>
        </p:nvSpPr>
        <p:spPr bwMode="auto">
          <a:xfrm>
            <a:off x="3491880" y="5625244"/>
            <a:ext cx="2241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1/5*[1,1,1,1,1]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FAF934-2EA7-5F48-A39A-F778C0D681A3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2447764" y="5661248"/>
            <a:ext cx="1134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Helvetica"/>
              </a:rPr>
              <a:t>Mask=</a:t>
            </a:r>
          </a:p>
        </p:txBody>
      </p:sp>
    </p:spTree>
    <p:extLst>
      <p:ext uri="{BB962C8B-B14F-4D97-AF65-F5344CB8AC3E}">
        <p14:creationId xmlns:p14="http://schemas.microsoft.com/office/powerpoint/2010/main" val="319956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3" name="Object 2"/>
          <p:cNvGraphicFramePr>
            <a:graphicFrameLocks noChangeAspect="1"/>
          </p:cNvGraphicFramePr>
          <p:nvPr/>
        </p:nvGraphicFramePr>
        <p:xfrm>
          <a:off x="3192463" y="3030538"/>
          <a:ext cx="3000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69" name="EcuaciÛn" r:id="rId4" imgW="152400" imgH="139700" progId="Equation.3">
                  <p:embed/>
                </p:oleObj>
              </mc:Choice>
              <mc:Fallback>
                <p:oleObj name="EcuaciÛn" r:id="rId4" imgW="152400" imgH="139700" progId="Equation.3">
                  <p:embed/>
                  <p:pic>
                    <p:nvPicPr>
                      <p:cNvPr id="7475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3030538"/>
                        <a:ext cx="300037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4" name="TextBox 7"/>
          <p:cNvSpPr txBox="1">
            <a:spLocks noChangeArrowheads="1"/>
          </p:cNvSpPr>
          <p:nvPr/>
        </p:nvSpPr>
        <p:spPr bwMode="auto">
          <a:xfrm>
            <a:off x="1320800" y="4813300"/>
            <a:ext cx="903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I[</a:t>
            </a:r>
            <a:r>
              <a:rPr lang="en-US" dirty="0" err="1">
                <a:latin typeface="Helvetica"/>
                <a:ea typeface="Helvetica"/>
                <a:cs typeface="Helvetica"/>
              </a:rPr>
              <a:t>x,y</a:t>
            </a:r>
            <a:r>
              <a:rPr lang="en-US" dirty="0">
                <a:latin typeface="Helvetica"/>
                <a:ea typeface="Helvetica"/>
                <a:cs typeface="Helvetica"/>
              </a:rPr>
              <a:t>]</a:t>
            </a:r>
          </a:p>
        </p:txBody>
      </p:sp>
      <p:sp>
        <p:nvSpPr>
          <p:cNvPr id="74755" name="TextBox 8"/>
          <p:cNvSpPr txBox="1">
            <a:spLocks noChangeArrowheads="1"/>
          </p:cNvSpPr>
          <p:nvPr/>
        </p:nvSpPr>
        <p:spPr bwMode="auto">
          <a:xfrm>
            <a:off x="3962400" y="3887788"/>
            <a:ext cx="8341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h[</a:t>
            </a:r>
            <a:r>
              <a:rPr lang="en-US" dirty="0" err="1">
                <a:latin typeface="Helvetica"/>
                <a:ea typeface="Helvetica"/>
                <a:cs typeface="Helvetica"/>
              </a:rPr>
              <a:t>i,j</a:t>
            </a:r>
            <a:r>
              <a:rPr lang="en-US" dirty="0">
                <a:latin typeface="Helvetica"/>
                <a:ea typeface="Helvetica"/>
                <a:cs typeface="Helvetica"/>
              </a:rPr>
              <a:t>]</a:t>
            </a:r>
          </a:p>
        </p:txBody>
      </p:sp>
      <p:sp>
        <p:nvSpPr>
          <p:cNvPr id="74756" name="TextBox 10"/>
          <p:cNvSpPr txBox="1">
            <a:spLocks noChangeArrowheads="1"/>
          </p:cNvSpPr>
          <p:nvPr/>
        </p:nvSpPr>
        <p:spPr bwMode="auto">
          <a:xfrm>
            <a:off x="5138738" y="2990850"/>
            <a:ext cx="3644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13363" y="1497013"/>
            <a:ext cx="520700" cy="334168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rgbClr val="FFFFFF"/>
              </a:solidFill>
              <a:latin typeface="Helvetica"/>
              <a:ea typeface="Helvetica"/>
            </a:endParaRPr>
          </a:p>
        </p:txBody>
      </p:sp>
      <p:sp>
        <p:nvSpPr>
          <p:cNvPr id="74758" name="TextBox 9"/>
          <p:cNvSpPr txBox="1">
            <a:spLocks noChangeArrowheads="1"/>
          </p:cNvSpPr>
          <p:nvPr/>
        </p:nvSpPr>
        <p:spPr bwMode="auto">
          <a:xfrm>
            <a:off x="6888163" y="4667250"/>
            <a:ext cx="9199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Helvetica"/>
                <a:ea typeface="Helvetica"/>
                <a:cs typeface="Helvetica"/>
              </a:rPr>
              <a:t>f[</a:t>
            </a:r>
            <a:r>
              <a:rPr lang="en-US" dirty="0" err="1">
                <a:latin typeface="Helvetica"/>
                <a:ea typeface="Helvetica"/>
                <a:cs typeface="Helvetica"/>
              </a:rPr>
              <a:t>x,y</a:t>
            </a:r>
            <a:r>
              <a:rPr lang="en-US" dirty="0">
                <a:latin typeface="Helvetica"/>
                <a:ea typeface="Helvetica"/>
                <a:cs typeface="Helvetica"/>
              </a:rPr>
              <a:t>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82038" y="1728788"/>
            <a:ext cx="461962" cy="30051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rgbClr val="FFFFFF"/>
              </a:solidFill>
              <a:latin typeface="Helvetica"/>
              <a:ea typeface="Helvetic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248150" y="2741613"/>
            <a:ext cx="63500" cy="833437"/>
          </a:xfrm>
          <a:prstGeom prst="rect">
            <a:avLst/>
          </a:prstGeom>
          <a:solidFill>
            <a:srgbClr val="7F7F7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ES" dirty="0">
              <a:solidFill>
                <a:srgbClr val="FFFFFF"/>
              </a:solidFill>
              <a:latin typeface="Helvetica"/>
              <a:ea typeface="+mn-ea"/>
              <a:cs typeface="+mn-cs"/>
            </a:endParaRPr>
          </a:p>
        </p:txBody>
      </p:sp>
      <p:pic>
        <p:nvPicPr>
          <p:cNvPr id="23562" name="Picture 25"/>
          <p:cNvPicPr>
            <a:picLocks noChangeAspect="1"/>
          </p:cNvPicPr>
          <p:nvPr/>
        </p:nvPicPr>
        <p:blipFill>
          <a:blip r:embed="rId6">
            <a:grayscl/>
          </a:blip>
          <a:srcRect/>
          <a:stretch>
            <a:fillRect/>
          </a:stretch>
        </p:blipFill>
        <p:spPr bwMode="auto">
          <a:xfrm>
            <a:off x="233363" y="1754188"/>
            <a:ext cx="2824162" cy="282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rcRect l="19185" t="8058" r="19698" b="17003"/>
          <a:stretch>
            <a:fillRect/>
          </a:stretch>
        </p:blipFill>
        <p:spPr bwMode="auto">
          <a:xfrm>
            <a:off x="5751513" y="1774825"/>
            <a:ext cx="2847975" cy="282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4763" name="Title 1"/>
          <p:cNvSpPr txBox="1">
            <a:spLocks/>
          </p:cNvSpPr>
          <p:nvPr/>
        </p:nvSpPr>
        <p:spPr bwMode="auto">
          <a:xfrm>
            <a:off x="838200" y="5873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4400" b="0" spc="-100" dirty="0">
                <a:solidFill>
                  <a:schemeClr val="tx2"/>
                </a:solidFill>
                <a:latin typeface="Helvetica"/>
                <a:ea typeface="Helvetica"/>
                <a:cs typeface="Helvetica"/>
              </a:rPr>
              <a:t>Smoothing with a rectangular filter</a:t>
            </a:r>
          </a:p>
        </p:txBody>
      </p:sp>
      <p:sp>
        <p:nvSpPr>
          <p:cNvPr id="74764" name="TextBox 1"/>
          <p:cNvSpPr txBox="1">
            <a:spLocks noChangeArrowheads="1"/>
          </p:cNvSpPr>
          <p:nvPr/>
        </p:nvSpPr>
        <p:spPr bwMode="auto">
          <a:xfrm>
            <a:off x="3995936" y="4617132"/>
            <a:ext cx="19827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1,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1,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1,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1,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1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42C05C-AEEC-264C-88E4-629C871457B0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2591780" y="5265204"/>
            <a:ext cx="13076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Helvetica"/>
              </a:rPr>
              <a:t>Mask=1/5*</a:t>
            </a:r>
          </a:p>
        </p:txBody>
      </p:sp>
    </p:spTree>
    <p:extLst>
      <p:ext uri="{BB962C8B-B14F-4D97-AF65-F5344CB8AC3E}">
        <p14:creationId xmlns:p14="http://schemas.microsoft.com/office/powerpoint/2010/main" val="38445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Today</a:t>
            </a:r>
            <a:endParaRPr lang="en-US" dirty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an image?</a:t>
            </a:r>
          </a:p>
          <a:p>
            <a:pPr lvl="1"/>
            <a:r>
              <a:rPr lang="en-US" dirty="0"/>
              <a:t>Types, color </a:t>
            </a:r>
            <a:r>
              <a:rPr lang="en-US" dirty="0" err="1"/>
              <a:t>vs</a:t>
            </a:r>
            <a:r>
              <a:rPr lang="en-US" dirty="0"/>
              <a:t> gray level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292934"/>
                </a:solidFill>
              </a:rPr>
              <a:t>How to measure the quality of an image?</a:t>
            </a:r>
          </a:p>
          <a:p>
            <a:pPr lvl="1"/>
            <a:r>
              <a:rPr lang="en-US" dirty="0">
                <a:solidFill>
                  <a:srgbClr val="292934"/>
                </a:solidFill>
              </a:rPr>
              <a:t>Spatial and photometric resolution</a:t>
            </a:r>
          </a:p>
          <a:p>
            <a:pPr lvl="1"/>
            <a:r>
              <a:rPr lang="en-US" dirty="0">
                <a:solidFill>
                  <a:srgbClr val="292934"/>
                </a:solidFill>
              </a:rPr>
              <a:t>Histogram and image contrast enhancement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/>
              <a:t>How to process by a linear filter</a:t>
            </a:r>
          </a:p>
          <a:p>
            <a:pPr lvl="1"/>
            <a:r>
              <a:rPr lang="en-US" dirty="0"/>
              <a:t>Examples: smoothing filters</a:t>
            </a:r>
          </a:p>
          <a:p>
            <a:endParaRPr lang="en-US" dirty="0"/>
          </a:p>
          <a:p>
            <a:pPr lvl="1"/>
            <a:r>
              <a:rPr lang="en-US" dirty="0"/>
              <a:t>Convolution / correlation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Mean and median filters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292934"/>
                </a:solidFill>
              </a:rPr>
              <a:t>Linear filters with Gaussians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B277AD-889A-3D44-A9D8-D15C8E0769CD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05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5DCB1E-C44B-2B4A-ADAF-35E7A24DA286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ED8CFD-4585-4D93-9FEF-66D34243BB3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124930" name="Title 1"/>
          <p:cNvSpPr>
            <a:spLocks noGrp="1"/>
          </p:cNvSpPr>
          <p:nvPr>
            <p:ph type="title" idx="4294967295"/>
          </p:nvPr>
        </p:nvSpPr>
        <p:spPr>
          <a:xfrm>
            <a:off x="0" y="30897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Median filter</a:t>
            </a:r>
          </a:p>
        </p:txBody>
      </p:sp>
      <p:sp>
        <p:nvSpPr>
          <p:cNvPr id="124932" name="Rectangle 6"/>
          <p:cNvSpPr>
            <a:spLocks noChangeArrowheads="1"/>
          </p:cNvSpPr>
          <p:nvPr/>
        </p:nvSpPr>
        <p:spPr bwMode="auto">
          <a:xfrm>
            <a:off x="395536" y="1196752"/>
            <a:ext cx="1548172" cy="10500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dirty="0">
                <a:solidFill>
                  <a:srgbClr val="000000"/>
                </a:solidFill>
              </a:rPr>
              <a:t>What is the behavior of the mean </a:t>
            </a:r>
          </a:p>
          <a:p>
            <a:pPr eaLnBrk="0" hangingPunct="0"/>
            <a:r>
              <a:rPr lang="en-US" dirty="0">
                <a:solidFill>
                  <a:srgbClr val="000000"/>
                </a:solidFill>
              </a:rPr>
              <a:t>filter in the impulse noise pixels?</a:t>
            </a:r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5265738" y="2564904"/>
            <a:ext cx="387826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000" b="0" dirty="0">
                <a:solidFill>
                  <a:srgbClr val="000000"/>
                </a:solidFill>
                <a:latin typeface="Arial" charset="0"/>
              </a:rPr>
              <a:t>No new pixel values introduced</a:t>
            </a:r>
          </a:p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endParaRPr lang="en-US" sz="2000" b="0" dirty="0">
              <a:solidFill>
                <a:srgbClr val="000000"/>
              </a:solidFill>
              <a:latin typeface="Arial" charset="0"/>
            </a:endParaRPr>
          </a:p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000" b="0" dirty="0">
                <a:solidFill>
                  <a:srgbClr val="000000"/>
                </a:solidFill>
                <a:latin typeface="Arial" charset="0"/>
              </a:rPr>
              <a:t>Removes spikes: good for impulse, salt &amp; pepper noise</a:t>
            </a:r>
          </a:p>
          <a:p>
            <a:pPr eaLnBrk="0" hangingPunct="0">
              <a:spcBef>
                <a:spcPct val="50000"/>
              </a:spcBef>
              <a:buFontTx/>
              <a:buChar char="•"/>
              <a:defRPr/>
            </a:pPr>
            <a:endParaRPr lang="en-US" sz="2000" b="0" dirty="0">
              <a:solidFill>
                <a:srgbClr val="000000"/>
              </a:solidFill>
              <a:latin typeface="Arial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000" b="0" dirty="0">
                <a:solidFill>
                  <a:srgbClr val="000000"/>
                </a:solidFill>
                <a:latin typeface="Arial" charset="0"/>
              </a:rPr>
              <a:t>Non-linear filter (it can be proved)</a:t>
            </a:r>
          </a:p>
        </p:txBody>
      </p:sp>
      <p:pic>
        <p:nvPicPr>
          <p:cNvPr id="8" name="Picture 5" descr="smoothing-bell"/>
          <p:cNvPicPr>
            <a:picLocks noChangeAspect="1" noChangeArrowheads="1"/>
          </p:cNvPicPr>
          <p:nvPr/>
        </p:nvPicPr>
        <p:blipFill rotWithShape="1">
          <a:blip r:embed="rId3" cstate="print"/>
          <a:srcRect b="61609"/>
          <a:stretch/>
        </p:blipFill>
        <p:spPr bwMode="auto">
          <a:xfrm>
            <a:off x="4572000" y="1160748"/>
            <a:ext cx="3889375" cy="108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Agrupar 4"/>
          <p:cNvGrpSpPr/>
          <p:nvPr/>
        </p:nvGrpSpPr>
        <p:grpSpPr>
          <a:xfrm>
            <a:off x="107504" y="3429000"/>
            <a:ext cx="4940424" cy="3079812"/>
            <a:chOff x="107504" y="3429000"/>
            <a:chExt cx="4940424" cy="3079812"/>
          </a:xfrm>
        </p:grpSpPr>
        <p:pic>
          <p:nvPicPr>
            <p:cNvPr id="12493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37692" t="44589" r="17421" b="25266"/>
            <a:stretch>
              <a:fillRect/>
            </a:stretch>
          </p:blipFill>
          <p:spPr bwMode="auto">
            <a:xfrm>
              <a:off x="287524" y="3537012"/>
              <a:ext cx="4760404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ángulo 2"/>
            <p:cNvSpPr/>
            <p:nvPr/>
          </p:nvSpPr>
          <p:spPr>
            <a:xfrm>
              <a:off x="107504" y="3429000"/>
              <a:ext cx="1836204" cy="396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90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Median filter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F9826-6897-3C4F-AA1D-F3C010144455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0831"/>
          <a:stretch/>
        </p:blipFill>
        <p:spPr bwMode="auto">
          <a:xfrm>
            <a:off x="1497328" y="4230328"/>
            <a:ext cx="5827348" cy="165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Text Box 7"/>
          <p:cNvSpPr txBox="1">
            <a:spLocks noChangeArrowheads="1"/>
          </p:cNvSpPr>
          <p:nvPr/>
        </p:nvSpPr>
        <p:spPr bwMode="auto">
          <a:xfrm>
            <a:off x="328650" y="2060600"/>
            <a:ext cx="14478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Salt and pepper noise</a:t>
            </a:r>
          </a:p>
        </p:txBody>
      </p:sp>
      <p:sp>
        <p:nvSpPr>
          <p:cNvPr id="125957" name="Line 8"/>
          <p:cNvSpPr>
            <a:spLocks noChangeShapeType="1"/>
          </p:cNvSpPr>
          <p:nvPr/>
        </p:nvSpPr>
        <p:spPr bwMode="auto">
          <a:xfrm>
            <a:off x="1319250" y="2594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58" name="Text Box 9"/>
          <p:cNvSpPr txBox="1">
            <a:spLocks noChangeArrowheads="1"/>
          </p:cNvSpPr>
          <p:nvPr/>
        </p:nvSpPr>
        <p:spPr bwMode="auto">
          <a:xfrm>
            <a:off x="7567650" y="221300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Median filtered</a:t>
            </a:r>
          </a:p>
        </p:txBody>
      </p:sp>
      <p:sp>
        <p:nvSpPr>
          <p:cNvPr id="125959" name="Line 10"/>
          <p:cNvSpPr>
            <a:spLocks noChangeShapeType="1"/>
          </p:cNvSpPr>
          <p:nvPr/>
        </p:nvSpPr>
        <p:spPr bwMode="auto">
          <a:xfrm flipH="1">
            <a:off x="7110450" y="2594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60" name="TextBox 8"/>
          <p:cNvSpPr txBox="1">
            <a:spLocks noChangeArrowheads="1"/>
          </p:cNvSpPr>
          <p:nvPr/>
        </p:nvSpPr>
        <p:spPr bwMode="auto">
          <a:xfrm>
            <a:off x="7639050" y="6548438"/>
            <a:ext cx="2847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solidFill>
                  <a:srgbClr val="000000"/>
                </a:solidFill>
              </a:rPr>
              <a:t>Source: M. Hebert</a:t>
            </a:r>
          </a:p>
        </p:txBody>
      </p:sp>
      <p:sp>
        <p:nvSpPr>
          <p:cNvPr id="125961" name="TextBox 9"/>
          <p:cNvSpPr txBox="1">
            <a:spLocks noChangeArrowheads="1"/>
          </p:cNvSpPr>
          <p:nvPr/>
        </p:nvSpPr>
        <p:spPr bwMode="auto">
          <a:xfrm>
            <a:off x="2943227" y="5801633"/>
            <a:ext cx="3432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Plots of a row of the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00" y="1880828"/>
            <a:ext cx="48006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06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40214" y="367301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Median filter vs Mean filter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ED0DE4-5958-B34A-AE86-30E19A43C56E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125960" name="TextBox 8"/>
          <p:cNvSpPr txBox="1">
            <a:spLocks noChangeArrowheads="1"/>
          </p:cNvSpPr>
          <p:nvPr/>
        </p:nvSpPr>
        <p:spPr bwMode="auto">
          <a:xfrm>
            <a:off x="7639050" y="6548438"/>
            <a:ext cx="2847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solidFill>
                  <a:srgbClr val="000000"/>
                </a:solidFill>
              </a:rPr>
              <a:t>Source: M. Hebert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A79C6-8564-544F-841E-A7E13B702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86" y="2441983"/>
            <a:ext cx="9144000" cy="2338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D4601-6D74-004A-84FC-EDF92DE59AF2}"/>
              </a:ext>
            </a:extLst>
          </p:cNvPr>
          <p:cNvSpPr txBox="1"/>
          <p:nvPr/>
        </p:nvSpPr>
        <p:spPr>
          <a:xfrm>
            <a:off x="1342590" y="1646455"/>
            <a:ext cx="6458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Introduce the captions of the images</a:t>
            </a:r>
          </a:p>
        </p:txBody>
      </p:sp>
    </p:spTree>
    <p:extLst>
      <p:ext uri="{BB962C8B-B14F-4D97-AF65-F5344CB8AC3E}">
        <p14:creationId xmlns:p14="http://schemas.microsoft.com/office/powerpoint/2010/main" val="159510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Digital images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33488"/>
            <a:ext cx="4038600" cy="4525962"/>
          </a:xfrm>
        </p:spPr>
        <p:txBody>
          <a:bodyPr/>
          <a:lstStyle/>
          <a:p>
            <a:r>
              <a:rPr lang="en-GB" dirty="0"/>
              <a:t>Intensities for an 8-bit</a:t>
            </a:r>
          </a:p>
          <a:p>
            <a:r>
              <a:rPr lang="en-GB" dirty="0"/>
              <a:t>digital image: [0,255]</a:t>
            </a: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8226698" y="6581001"/>
            <a:ext cx="1056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>
                <a:latin typeface="Helvetica"/>
              </a:rPr>
              <a:t>K. Grauman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F24F18-0483-C64D-AC85-1F55080132FC}" type="datetime10">
              <a:rPr lang="es-ES_tradnl" smtClean="0"/>
              <a:t>17:47</a:t>
            </a:fld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E715EE-A62E-4D22-8F40-F564E912580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3" name="Picture 4" descr="chimpanze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860032" y="1592796"/>
            <a:ext cx="3095253" cy="3309075"/>
          </a:xfrm>
          <a:prstGeom prst="rect">
            <a:avLst/>
          </a:prstGeom>
          <a:noFill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43000" y="2986088"/>
            <a:ext cx="5029200" cy="3057525"/>
            <a:chOff x="720" y="2112"/>
            <a:chExt cx="3168" cy="1926"/>
          </a:xfrm>
        </p:grpSpPr>
        <p:pic>
          <p:nvPicPr>
            <p:cNvPr id="51206" name="Picture 6" descr="chimp_zoomi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0" y="2160"/>
              <a:ext cx="1542" cy="18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800000"/>
              <a:headEnd/>
              <a:tailEnd/>
            </a:ln>
          </p:spPr>
        </p:pic>
        <p:sp>
          <p:nvSpPr>
            <p:cNvPr id="51207" name="Rectangle 7"/>
            <p:cNvSpPr>
              <a:spLocks noChangeArrowheads="1"/>
            </p:cNvSpPr>
            <p:nvPr/>
          </p:nvSpPr>
          <p:spPr bwMode="auto">
            <a:xfrm>
              <a:off x="3744" y="2112"/>
              <a:ext cx="144" cy="1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Helvetica"/>
              </a:endParaRPr>
            </a:p>
          </p:txBody>
        </p:sp>
        <p:sp>
          <p:nvSpPr>
            <p:cNvPr id="51208" name="Line 8"/>
            <p:cNvSpPr>
              <a:spLocks noChangeShapeType="1"/>
            </p:cNvSpPr>
            <p:nvPr/>
          </p:nvSpPr>
          <p:spPr bwMode="auto">
            <a:xfrm flipH="1">
              <a:off x="2304" y="2256"/>
              <a:ext cx="1440" cy="72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Helvetic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A4C8C23-2B7A-F440-94B3-30E343462EC9}"/>
              </a:ext>
            </a:extLst>
          </p:cNvPr>
          <p:cNvSpPr txBox="1"/>
          <p:nvPr/>
        </p:nvSpPr>
        <p:spPr>
          <a:xfrm>
            <a:off x="192782" y="6354247"/>
            <a:ext cx="464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latin typeface="Helvetica" pitchFamily="2" charset="0"/>
              </a:rPr>
              <a:t>im</a:t>
            </a:r>
            <a:r>
              <a:rPr lang="en-GB" dirty="0">
                <a:effectLst/>
                <a:latin typeface="Helvetica" pitchFamily="2" charset="0"/>
              </a:rPr>
              <a:t>[176,201] has value 164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62E933-2B41-B243-AD89-B998210F95DC}"/>
              </a:ext>
            </a:extLst>
          </p:cNvPr>
          <p:cNvCxnSpPr/>
          <p:nvPr/>
        </p:nvCxnSpPr>
        <p:spPr>
          <a:xfrm flipV="1">
            <a:off x="685800" y="5716866"/>
            <a:ext cx="609600" cy="49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BC266D-2820-3D4C-B1C9-A9D63A5C0A6D}"/>
              </a:ext>
            </a:extLst>
          </p:cNvPr>
          <p:cNvSpPr txBox="1"/>
          <p:nvPr/>
        </p:nvSpPr>
        <p:spPr>
          <a:xfrm>
            <a:off x="4160520" y="241300"/>
            <a:ext cx="464058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dirty="0">
                <a:effectLst/>
                <a:latin typeface="Times New Roman" panose="02020603050405020304" pitchFamily="18" charset="0"/>
              </a:rPr>
            </a:br>
            <a:endParaRPr lang="en-GB" dirty="0">
              <a:effectLst/>
              <a:latin typeface="Times New Roman" panose="02020603050405020304" pitchFamily="18" charset="0"/>
            </a:endParaRPr>
          </a:p>
          <a:p>
            <a:r>
              <a:rPr lang="en-GB" b="1" dirty="0">
                <a:effectLst/>
                <a:latin typeface="Arial" panose="020B0604020202020204" pitchFamily="34" charset="0"/>
              </a:rPr>
              <a:t>j=0 </a:t>
            </a:r>
            <a:r>
              <a:rPr lang="en-GB" b="1" dirty="0" err="1">
                <a:effectLst/>
                <a:latin typeface="Arial" panose="020B0604020202020204" pitchFamily="34" charset="0"/>
              </a:rPr>
              <a:t>i</a:t>
            </a:r>
            <a:r>
              <a:rPr lang="en-GB" b="1" dirty="0">
                <a:effectLst/>
                <a:latin typeface="Arial" panose="020B0604020202020204" pitchFamily="34" charset="0"/>
              </a:rPr>
              <a:t>=0</a:t>
            </a:r>
            <a:r>
              <a:rPr lang="en-GB" dirty="0">
                <a:latin typeface="Arial" panose="020B0604020202020204" pitchFamily="34" charset="0"/>
              </a:rPr>
              <a:t> 			</a:t>
            </a:r>
            <a:r>
              <a:rPr lang="en-GB" b="1" dirty="0">
                <a:effectLst/>
                <a:latin typeface="Arial" panose="020B0604020202020204" pitchFamily="34" charset="0"/>
              </a:rPr>
              <a:t>width</a:t>
            </a:r>
          </a:p>
          <a:p>
            <a:r>
              <a:rPr lang="en-GB" b="1" dirty="0">
                <a:latin typeface="Arial" panose="020B0604020202020204" pitchFamily="34" charset="0"/>
              </a:rPr>
              <a:t>			</a:t>
            </a:r>
            <a:r>
              <a:rPr lang="en-GB" b="1" dirty="0">
                <a:effectLst/>
                <a:latin typeface="Arial" panose="020B0604020202020204" pitchFamily="34" charset="0"/>
              </a:rPr>
              <a:t>520</a:t>
            </a:r>
            <a:endParaRPr lang="en-GB" dirty="0">
              <a:effectLst/>
              <a:latin typeface="Arial" panose="020B0604020202020204" pitchFamily="34" charset="0"/>
            </a:endParaRPr>
          </a:p>
          <a:p>
            <a:br>
              <a:rPr lang="en-GB" dirty="0">
                <a:effectLst/>
                <a:latin typeface="Arial" panose="020B0604020202020204" pitchFamily="34" charset="0"/>
              </a:rPr>
            </a:br>
            <a:endParaRPr lang="en-GB" dirty="0">
              <a:effectLst/>
              <a:latin typeface="Arial" panose="020B0604020202020204" pitchFamily="34" charset="0"/>
            </a:endParaRPr>
          </a:p>
          <a:p>
            <a:br>
              <a:rPr lang="en-GB" dirty="0">
                <a:effectLst/>
                <a:latin typeface="Arial" panose="020B0604020202020204" pitchFamily="34" charset="0"/>
              </a:rPr>
            </a:br>
            <a:endParaRPr lang="en-GB" dirty="0">
              <a:effectLst/>
              <a:latin typeface="Arial" panose="020B0604020202020204" pitchFamily="34" charset="0"/>
            </a:endParaRPr>
          </a:p>
          <a:p>
            <a:br>
              <a:rPr lang="en-GB" dirty="0">
                <a:effectLst/>
                <a:latin typeface="Arial" panose="020B0604020202020204" pitchFamily="34" charset="0"/>
              </a:rPr>
            </a:br>
            <a:endParaRPr lang="en-GB" dirty="0">
              <a:effectLst/>
              <a:latin typeface="Arial" panose="020B0604020202020204" pitchFamily="34" charset="0"/>
            </a:endParaRPr>
          </a:p>
          <a:p>
            <a:endParaRPr lang="en-GB" dirty="0">
              <a:effectLst/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effectLst/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effectLst/>
              <a:latin typeface="Arial" panose="020B0604020202020204" pitchFamily="34" charset="0"/>
            </a:endParaRPr>
          </a:p>
          <a:p>
            <a:br>
              <a:rPr lang="en-GB" dirty="0">
                <a:effectLst/>
                <a:latin typeface="Arial" panose="020B0604020202020204" pitchFamily="34" charset="0"/>
              </a:rPr>
            </a:br>
            <a:endParaRPr lang="en-GB" dirty="0">
              <a:effectLst/>
              <a:latin typeface="Arial" panose="020B0604020202020204" pitchFamily="34" charset="0"/>
            </a:endParaRPr>
          </a:p>
          <a:p>
            <a:r>
              <a:rPr lang="en-GB" b="1" dirty="0">
                <a:effectLst/>
                <a:latin typeface="Arial" panose="020B0604020202020204" pitchFamily="34" charset="0"/>
              </a:rPr>
              <a:t>500</a:t>
            </a:r>
            <a:endParaRPr lang="en-GB" dirty="0">
              <a:effectLst/>
              <a:latin typeface="Arial" panose="020B0604020202020204" pitchFamily="34" charset="0"/>
            </a:endParaRPr>
          </a:p>
          <a:p>
            <a:r>
              <a:rPr lang="en-GB" b="1" dirty="0">
                <a:effectLst/>
                <a:latin typeface="Arial" panose="020B0604020202020204" pitchFamily="34" charset="0"/>
              </a:rPr>
              <a:t>height</a:t>
            </a:r>
            <a:endParaRPr lang="en-GB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1FB2A7-2150-1D44-93BD-6DF10C785D3E}"/>
              </a:ext>
            </a:extLst>
          </p:cNvPr>
          <p:cNvCxnSpPr/>
          <p:nvPr/>
        </p:nvCxnSpPr>
        <p:spPr>
          <a:xfrm>
            <a:off x="4495800" y="1498084"/>
            <a:ext cx="3459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C81804-EF17-D34D-905A-C4FE446C83A3}"/>
              </a:ext>
            </a:extLst>
          </p:cNvPr>
          <p:cNvCxnSpPr>
            <a:cxnSpLocks/>
          </p:cNvCxnSpPr>
          <p:nvPr/>
        </p:nvCxnSpPr>
        <p:spPr>
          <a:xfrm>
            <a:off x="4495800" y="1498084"/>
            <a:ext cx="0" cy="327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5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r>
              <a:rPr lang="en-US" sz="2400"/>
              <a:t>Median filter is edge preserving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2A899-AC6C-0841-A09A-5AC804BEF379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3" cstate="print"/>
          <a:srcRect l="18385" t="39160" r="20447" b="10757"/>
          <a:stretch>
            <a:fillRect/>
          </a:stretch>
        </p:blipFill>
        <p:spPr bwMode="auto">
          <a:xfrm>
            <a:off x="1614488" y="1639888"/>
            <a:ext cx="5715000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uadroTexto 4"/>
          <p:cNvSpPr txBox="1"/>
          <p:nvPr/>
        </p:nvSpPr>
        <p:spPr>
          <a:xfrm>
            <a:off x="3419872" y="6309320"/>
            <a:ext cx="476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be the result of a mean filter?</a:t>
            </a:r>
          </a:p>
        </p:txBody>
      </p:sp>
    </p:spTree>
    <p:extLst>
      <p:ext uri="{BB962C8B-B14F-4D97-AF65-F5344CB8AC3E}">
        <p14:creationId xmlns:p14="http://schemas.microsoft.com/office/powerpoint/2010/main" val="2704187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Today</a:t>
            </a:r>
            <a:endParaRPr lang="en-US" dirty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an image?</a:t>
            </a:r>
          </a:p>
          <a:p>
            <a:pPr lvl="1"/>
            <a:r>
              <a:rPr lang="en-US" dirty="0"/>
              <a:t>Types, color </a:t>
            </a:r>
            <a:r>
              <a:rPr lang="en-US" dirty="0" err="1"/>
              <a:t>vs</a:t>
            </a:r>
            <a:r>
              <a:rPr lang="en-US" dirty="0"/>
              <a:t> gray level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292934"/>
                </a:solidFill>
              </a:rPr>
              <a:t>How to measure the quality of an image?</a:t>
            </a:r>
          </a:p>
          <a:p>
            <a:pPr lvl="1"/>
            <a:r>
              <a:rPr lang="en-US" dirty="0">
                <a:solidFill>
                  <a:srgbClr val="292934"/>
                </a:solidFill>
              </a:rPr>
              <a:t>Spatial and photometric resolution</a:t>
            </a:r>
          </a:p>
          <a:p>
            <a:pPr lvl="1"/>
            <a:r>
              <a:rPr lang="en-US" dirty="0">
                <a:solidFill>
                  <a:srgbClr val="292934"/>
                </a:solidFill>
              </a:rPr>
              <a:t>Histogram and image contrast enhancement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/>
              <a:t>How to process by a linear filter</a:t>
            </a:r>
          </a:p>
          <a:p>
            <a:pPr lvl="1"/>
            <a:r>
              <a:rPr lang="en-US" dirty="0"/>
              <a:t>Examples: smoothing filters</a:t>
            </a:r>
          </a:p>
          <a:p>
            <a:endParaRPr lang="en-US" dirty="0"/>
          </a:p>
          <a:p>
            <a:pPr lvl="1"/>
            <a:r>
              <a:rPr lang="en-US" dirty="0"/>
              <a:t>Convolution / correlation</a:t>
            </a:r>
          </a:p>
          <a:p>
            <a:endParaRPr lang="en-US" dirty="0"/>
          </a:p>
          <a:p>
            <a:pPr lvl="1"/>
            <a:r>
              <a:rPr lang="en-US" dirty="0"/>
              <a:t>Mean and median filters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3300"/>
                </a:solidFill>
              </a:rPr>
              <a:t>Linear filters with Gaussians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A05AB2-B8D6-D04B-81A4-9740A6C15C6B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22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Moving Average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Weights </a:t>
            </a:r>
            <a:r>
              <a:rPr lang="en-US" dirty="0"/>
              <a:t> [1, 1, 1, 1, 1]  / </a:t>
            </a:r>
            <a:r>
              <a:rPr lang="en-US" dirty="0">
                <a:solidFill>
                  <a:srgbClr val="FF0000"/>
                </a:solidFill>
              </a:rPr>
              <a:t>5 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BCBCDF-4858-0A45-8955-ED53C9A3A169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8602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3032956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1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20305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Source: S.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Marschner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75556" y="6237312"/>
            <a:ext cx="5276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/>
              </a:rPr>
              <a:t>Adding weights to our moving average? Why?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03548" y="1981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Non-uniform weights [1, 4, 6, 4, 1] / 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4028" y="3032956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85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727700" y="2005013"/>
            <a:ext cx="3200400" cy="38004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/>
              <a:t>Gaussian filter</a:t>
            </a:r>
          </a:p>
        </p:txBody>
      </p:sp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143508" y="1055688"/>
            <a:ext cx="8892988" cy="938212"/>
          </a:xfrm>
        </p:spPr>
        <p:txBody>
          <a:bodyPr>
            <a:noAutofit/>
          </a:bodyPr>
          <a:lstStyle/>
          <a:p>
            <a:r>
              <a:rPr lang="en-US" sz="1800" dirty="0"/>
              <a:t>What if we want nearest neighboring pixels to have the most influence on the output?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000" dirty="0"/>
              <a:t>Removes high-frequency components from the image (“low-pass filter”).</a:t>
            </a:r>
          </a:p>
          <a:p>
            <a:endParaRPr lang="en-US" sz="18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347663" y="2341563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4329113" y="332581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70" name="Picture 1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70013" y="5537200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39763" y="4478338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332288" y="331946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41750" y="3524250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4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79913" y="453390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816600" y="2114550"/>
            <a:ext cx="3184525" cy="3617913"/>
            <a:chOff x="6215084" y="2187558"/>
            <a:chExt cx="3184567" cy="3617943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1093" name="Photo Editor Photo" r:id="rId11" imgW="2095793" imgH="1390844" progId="">
                    <p:embed/>
                  </p:oleObj>
                </mc:Choice>
                <mc:Fallback>
                  <p:oleObj name="Photo Editor Photo" r:id="rId11" imgW="2095793" imgH="1390844" progId="">
                    <p:embed/>
                    <p:pic>
                      <p:nvPicPr>
                        <p:cNvPr id="10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78" name="Picture 151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6215084" y="2187558"/>
              <a:ext cx="3184567" cy="928467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000" b="0" kern="0" dirty="0">
                  <a:solidFill>
                    <a:schemeClr val="bg1"/>
                  </a:solidFill>
                  <a:latin typeface="Myriad Roman"/>
                </a:rPr>
                <a:t>This kernel is an approximation of a 2D Gaussian function:</a:t>
              </a:r>
            </a:p>
          </p:txBody>
        </p:sp>
      </p:grpSp>
      <p:sp>
        <p:nvSpPr>
          <p:cNvPr id="1177" name="Text Box 628"/>
          <p:cNvSpPr txBox="1">
            <a:spLocks noChangeArrowheads="1"/>
          </p:cNvSpPr>
          <p:nvPr/>
        </p:nvSpPr>
        <p:spPr bwMode="auto">
          <a:xfrm>
            <a:off x="7885113" y="6584950"/>
            <a:ext cx="12874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4D398-7F21-A249-9C3B-F65961A4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3D61B0-9429-0F4B-BEE5-EAAC5B5A125D}" type="datetime10">
              <a:rPr lang="es-ES_tradnl" smtClean="0"/>
              <a:t>18:07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Smoothing with a Gaussian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B45128-9FD8-414D-9A3D-4F2AE8568852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8FE9B5-CEA4-4264-888E-4D34141A459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240665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3175" y="2370138"/>
            <a:ext cx="3513138" cy="351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447800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8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3175" y="2370138"/>
            <a:ext cx="3487738" cy="3487737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60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/>
              <a:t>Gaussian filters</a:t>
            </a:r>
          </a:p>
        </p:txBody>
      </p:sp>
      <p:sp>
        <p:nvSpPr>
          <p:cNvPr id="6149" name="Rectangle 3075"/>
          <p:cNvSpPr>
            <a:spLocks noGrp="1" noChangeArrowheads="1"/>
          </p:cNvSpPr>
          <p:nvPr>
            <p:ph idx="1"/>
          </p:nvPr>
        </p:nvSpPr>
        <p:spPr>
          <a:xfrm>
            <a:off x="446088" y="1019175"/>
            <a:ext cx="8836025" cy="4525963"/>
          </a:xfrm>
        </p:spPr>
        <p:txBody>
          <a:bodyPr/>
          <a:lstStyle/>
          <a:p>
            <a:pPr eaLnBrk="1" hangingPunct="1"/>
            <a:r>
              <a:rPr lang="en-US" sz="2400" dirty="0"/>
              <a:t>What parameters do matter here?</a:t>
            </a:r>
          </a:p>
          <a:p>
            <a:pPr eaLnBrk="1" hangingPunct="1"/>
            <a:r>
              <a:rPr lang="en-US" sz="2400" b="1" dirty="0"/>
              <a:t>Size</a:t>
            </a:r>
            <a:r>
              <a:rPr lang="en-US" sz="2400" dirty="0"/>
              <a:t> of kernel or mask</a:t>
            </a:r>
          </a:p>
          <a:p>
            <a:pPr lvl="1" eaLnBrk="1" hangingPunct="1"/>
            <a:r>
              <a:rPr lang="en-US" sz="2000" dirty="0"/>
              <a:t>Note, Gaussian function has infinite support, but discrete filters use finite kernels</a:t>
            </a:r>
          </a:p>
          <a:p>
            <a:pPr eaLnBrk="1" hangingPunct="1">
              <a:buFontTx/>
              <a:buNone/>
            </a:pPr>
            <a:endParaRPr lang="en-US" sz="240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7867A-6277-0848-AEB5-7D8F5F0B7918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102404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102405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6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979712" y="5445224"/>
            <a:ext cx="21542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000" b="0" dirty="0"/>
              <a:t>σ</a:t>
            </a:r>
            <a:r>
              <a:rPr lang="en-US" sz="2000" b="0" dirty="0"/>
              <a:t> = 5 with 10 x 10 kernel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68044" y="5445224"/>
            <a:ext cx="21177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000" b="0" dirty="0"/>
              <a:t>σ</a:t>
            </a:r>
            <a:r>
              <a:rPr lang="en-US" sz="2000" b="0" dirty="0"/>
              <a:t> = 5 with 30 x 30 kernel</a:t>
            </a:r>
          </a:p>
        </p:txBody>
      </p:sp>
    </p:spTree>
    <p:extLst>
      <p:ext uri="{BB962C8B-B14F-4D97-AF65-F5344CB8AC3E}">
        <p14:creationId xmlns:p14="http://schemas.microsoft.com/office/powerpoint/2010/main" val="104609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/>
              <a:t>Gaussian filters</a:t>
            </a:r>
          </a:p>
        </p:txBody>
      </p:sp>
      <p:sp>
        <p:nvSpPr>
          <p:cNvPr id="103428" name="Rectangle 3075"/>
          <p:cNvSpPr>
            <a:spLocks noGrp="1" noChangeArrowheads="1"/>
          </p:cNvSpPr>
          <p:nvPr>
            <p:ph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000" dirty="0"/>
              <a:t>What parameters do matter here?</a:t>
            </a:r>
          </a:p>
          <a:p>
            <a:pPr eaLnBrk="1" hangingPunct="1"/>
            <a:r>
              <a:rPr lang="en-US" sz="2000" b="1" dirty="0"/>
              <a:t>Variance</a:t>
            </a:r>
            <a:r>
              <a:rPr lang="en-US" sz="2000" dirty="0"/>
              <a:t> of Gaussian: determines extent of smoothing</a:t>
            </a:r>
          </a:p>
          <a:p>
            <a:pPr eaLnBrk="1" hangingPunct="1">
              <a:buFontTx/>
              <a:buNone/>
            </a:pPr>
            <a:endParaRPr lang="en-US" sz="200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C9A500-0645-D74D-9063-F436816B4257}" type="datetime10">
              <a:rPr lang="es-ES_tradnl" sz="1100" smtClean="0"/>
              <a:t>18:07</a:t>
            </a:fld>
            <a:endParaRPr lang="en-US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z="1100" smtClean="0"/>
              <a:pPr>
                <a:defRPr/>
              </a:pPr>
              <a:t>76</a:t>
            </a:fld>
            <a:endParaRPr lang="en-US" sz="1100"/>
          </a:p>
        </p:txBody>
      </p:sp>
      <p:sp>
        <p:nvSpPr>
          <p:cNvPr id="103429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37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000" b="0"/>
              <a:t>σ</a:t>
            </a:r>
            <a:r>
              <a:rPr lang="en-US" sz="2000" b="0"/>
              <a:t> = 2 with 30 x 30 kernel</a:t>
            </a:r>
          </a:p>
        </p:txBody>
      </p:sp>
      <p:pic>
        <p:nvPicPr>
          <p:cNvPr id="103431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2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3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000" b="0"/>
              <a:t>σ</a:t>
            </a:r>
            <a:r>
              <a:rPr lang="en-US" sz="2000" b="0"/>
              <a:t> = 5 with 30 x 30 kernel</a:t>
            </a:r>
          </a:p>
        </p:txBody>
      </p:sp>
    </p:spTree>
    <p:extLst>
      <p:ext uri="{BB962C8B-B14F-4D97-AF65-F5344CB8AC3E}">
        <p14:creationId xmlns:p14="http://schemas.microsoft.com/office/powerpoint/2010/main" val="382343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>
          <a:xfrm>
            <a:off x="468313" y="293195"/>
            <a:ext cx="8229600" cy="1143000"/>
          </a:xfrm>
        </p:spPr>
        <p:txBody>
          <a:bodyPr/>
          <a:lstStyle/>
          <a:p>
            <a:r>
              <a:rPr lang="en-US" dirty="0"/>
              <a:t>Smoothing with a Gaussian filter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6FCAB-DB5B-6D42-B598-4F4C146DF1D7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104452" name="Picture 4" descr="gauss_sigma5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9902" y="2646851"/>
            <a:ext cx="14763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3" name="Picture 5" descr="gauss_sigma5_hsize30_2d.jpg"/>
          <p:cNvPicPr>
            <a:picLocks noChangeAspect="1"/>
          </p:cNvPicPr>
          <p:nvPr/>
        </p:nvPicPr>
        <p:blipFill>
          <a:blip r:embed="rId4" cstate="print"/>
          <a:srcRect l="26300" t="5916" r="22746" b="10709"/>
          <a:stretch>
            <a:fillRect/>
          </a:stretch>
        </p:blipFill>
        <p:spPr bwMode="auto">
          <a:xfrm>
            <a:off x="5121722" y="2747349"/>
            <a:ext cx="778279" cy="78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4" name="Picture 6" descr="graypanda.jpg"/>
          <p:cNvPicPr>
            <a:picLocks noChangeAspect="1"/>
          </p:cNvPicPr>
          <p:nvPr/>
        </p:nvPicPr>
        <p:blipFill>
          <a:blip r:embed="rId5" cstate="print"/>
          <a:srcRect l="13716" t="5885" r="13982" b="11971"/>
          <a:stretch>
            <a:fillRect/>
          </a:stretch>
        </p:blipFill>
        <p:spPr bwMode="auto">
          <a:xfrm>
            <a:off x="1616522" y="4833156"/>
            <a:ext cx="197485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5" name="Picture 7" descr="blurpanda.jpg"/>
          <p:cNvPicPr>
            <a:picLocks noChangeAspect="1"/>
          </p:cNvPicPr>
          <p:nvPr/>
        </p:nvPicPr>
        <p:blipFill>
          <a:blip r:embed="rId6" cstate="print"/>
          <a:srcRect l="12959" t="5775" r="13374" b="12080"/>
          <a:stretch>
            <a:fillRect/>
          </a:stretch>
        </p:blipFill>
        <p:spPr bwMode="auto">
          <a:xfrm>
            <a:off x="4427984" y="4833156"/>
            <a:ext cx="2011363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4456" name="Straight Arrow Connector 9"/>
          <p:cNvCxnSpPr>
            <a:cxnSpLocks noChangeShapeType="1"/>
          </p:cNvCxnSpPr>
          <p:nvPr/>
        </p:nvCxnSpPr>
        <p:spPr bwMode="auto">
          <a:xfrm>
            <a:off x="3770759" y="5563406"/>
            <a:ext cx="474663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4457" name="TextBox 12"/>
          <p:cNvSpPr txBox="1">
            <a:spLocks noChangeArrowheads="1"/>
          </p:cNvSpPr>
          <p:nvPr/>
        </p:nvSpPr>
        <p:spPr bwMode="auto">
          <a:xfrm>
            <a:off x="5121722" y="6257144"/>
            <a:ext cx="1168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3848121" y="3656038"/>
            <a:ext cx="25472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/>
              <a:t>Gaussian filter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F0E61-F6C6-854D-85E7-562C21AC1A44}"/>
              </a:ext>
            </a:extLst>
          </p:cNvPr>
          <p:cNvSpPr txBox="1"/>
          <p:nvPr/>
        </p:nvSpPr>
        <p:spPr>
          <a:xfrm>
            <a:off x="1007604" y="1700808"/>
            <a:ext cx="706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Applying a smoothing operation with a Gaussian with sigma=1</a:t>
            </a:r>
          </a:p>
        </p:txBody>
      </p:sp>
    </p:spTree>
    <p:extLst>
      <p:ext uri="{BB962C8B-B14F-4D97-AF65-F5344CB8AC3E}">
        <p14:creationId xmlns:p14="http://schemas.microsoft.com/office/powerpoint/2010/main" val="14730539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765" y="4573312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0695" y="4577228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5241"/>
            <a:ext cx="8229600" cy="1143000"/>
          </a:xfrm>
        </p:spPr>
        <p:txBody>
          <a:bodyPr/>
          <a:lstStyle/>
          <a:p>
            <a:r>
              <a:rPr lang="en-US" sz="4000" dirty="0"/>
              <a:t>Smoothing with a Gaussian filter</a:t>
            </a:r>
          </a:p>
        </p:txBody>
      </p:sp>
      <p:sp>
        <p:nvSpPr>
          <p:cNvPr id="105477" name="Rectangle 3"/>
          <p:cNvSpPr>
            <a:spLocks noGrp="1" noChangeArrowheads="1"/>
          </p:cNvSpPr>
          <p:nvPr>
            <p:ph idx="1"/>
          </p:nvPr>
        </p:nvSpPr>
        <p:spPr>
          <a:xfrm>
            <a:off x="313946" y="6001367"/>
            <a:ext cx="8983723" cy="2232025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Applying Gaussian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</a:rPr>
              <a:t>smothing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 with different sigma parameters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E08B11-AF13-0242-8699-83F1A5E8E39E}" type="datetime10">
              <a:rPr lang="es-ES_tradnl" sz="1100" smtClean="0"/>
              <a:t>18:07</a:t>
            </a:fld>
            <a:endParaRPr lang="en-US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5F1FE0-E4FA-4B6E-A0D7-55B63853D9B1}" type="slidenum">
              <a:rPr lang="en-US" sz="1100" smtClean="0"/>
              <a:pPr>
                <a:defRPr/>
              </a:pPr>
              <a:t>78</a:t>
            </a:fld>
            <a:endParaRPr lang="en-US" sz="1100"/>
          </a:p>
        </p:txBody>
      </p:sp>
      <p:pic>
        <p:nvPicPr>
          <p:cNvPr id="83974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1114" y="4583238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5640953" y="3404912"/>
            <a:ext cx="190817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457200" y="1369690"/>
            <a:ext cx="86407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 b="0" dirty="0">
                <a:solidFill>
                  <a:srgbClr val="000000"/>
                </a:solidFill>
              </a:rPr>
              <a:t>Parameter </a:t>
            </a: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is the “scale” / “width” / “spread” of the Gaussian kernel, and controls the amount of smoothing.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90" y="2747687"/>
            <a:ext cx="1846548" cy="1823561"/>
          </a:xfrm>
          <a:prstGeom prst="rect">
            <a:avLst/>
          </a:prstGeom>
        </p:spPr>
      </p:pic>
      <p:sp>
        <p:nvSpPr>
          <p:cNvPr id="6" name="AutoShape 2" descr="data:image/png;base64,iVBORw0KGgoAAAANSUhEUgAAAPEAAADuCAYAAADoS+FHAAAABHNCSVQICAgIfAhkiAAAAAlwSFlzAAALEgAACxIB0t1+/AAAIABJREFUeJzsndluI8tytYOUSM3d6t5nwziA4Zf0W/oVfGHANz4+3a1ZIimJ5H+xvUpfLa4sDtvtHwfoBAhOVTlExrAiMjJrtF6v61f5VX6Vf9wy/v/dgV/lV/lV/lz5JcS/yq/yD15+CfGv8qv8g5dfQvyr/Cr/4OWXEP8qv8o/ePklxL/Kr/IPXn4J8a/yq/yDl19C/Kv8Kv/g5ZcQ/yq/yj94Od7n4svLy/XXr1+3Xrder2s0GnXfR6NR7+XXrlarent7q9VqVcvlslarVfdar9c1lFXm9fl/3m6rH0N16308Hm/85mPRO1+tOlkf6+C4WSf7v23s3m/WsVqtev3kf/7Z62p95+8tujv9dpmDoTbYV/ZZbaXX0dFRb5ziuff395rP5z3+S2Nt0Sx9T/3mu/MLP69Wq5rNZvX6+rqVSHsJ8devX+tf//Vfu46IObyIACLa0dFRHR8f19HRUU2n024Q7+/v9f7+XrPZrP77v/+7Hh4e6unpqZ6enurl5aXm83m9vr52hBUTbGNiXTeZTLq2+To5Oen6PhqNNhiAr6Ojo44BVJ+PnUIhhiBzkF6kyXQ6rePj456Qvb29dcwkxSahrqqOjkkBsHAMx8fHvf6xbn3X/644W0IpOjgNNUbRWjSbTqd1cXFRk8mkptNpTSaTbuyj0ag3Rs4tx6/21Yba9WvG43Gdnp7WyclJnZ6e1vn5efe6vr7ueHC5XNZsNqvHx8e6vb2tf//3f6/b29t6fHys2WzWmzv2Rb+74ktGx/usuVuv1/X+/t7NhWTh7e2tnp+faz6f17/9278155dlLyFWB52Qeul//k4h4GTrWjFRsj4UFmlQF2ReL2GSwOvd61OffFy8RtexD5xA3kcGTJaUTEDG0yTyf95zfHy8IcTbrBdpoc+vr689RaP/aHES8+ndBbg1B1IGmi8p0MlkUqvVqk5OTur4+HhjHjRXtH5UbM4fTm9/icavr681n89rPp/Xy8tLXVxc1NHRUZ2dnXWCPJlM6vz8vJbLZX358qVXz2w2q7e3t679xCvicfWLRXQi/2tcb29vPaU9n8/r7e2tFotFPTw81Hw+7/HaUNlLiNlxfXaIxEH6ZFdVb6C7QGZnHK+TDMnC31vw1q1wqz19T4xEK6aSxkLmYh3eZxaiBQqI6nO3hW2z/sToqf2h4tDc+7FcLmObukcKKylUb4PWnrRkf53eQ8pUZTwe12w26+ZWbR8dHdVkMqmzs7M6Ozur2WxWi8Wis5AtPnXeF4/wf71IO7mPi8Wi5vN5zWazms/ntVgsarFYdJZ41/nZW4jVYUK6If9IxYXIYVASMq+L0IS/J2YeKuxDaofCo+LWS0LVgoFDn12IvD9u9RLN3M/1kixvEt7W/ex3yx92muhF5Tgajer9/b1nrVqKk2PWy69tWeGkYJ2e4/G45vN5h7Cm02n3mUJ8dnZWi8WiXl9f6/X1tVNCRAvsG/mRvNMS4OVy2Qnvy8tLzWazTpBfX1/r5eWlFovF1rlROUiISZgUZFCh9dEAOAEexBoqLUEllB+6d0hZtKyaFw+8JaXjNEl1tphN72IsHxsFMAliq/+7WN+WQuM7LQ/ro28tOura5XJZR0dHvf+TINOKuZX2NodepI/aV32vr689S0wDcHx83PnPsojJGlM5usuhcTj91J/1+g8/+PX1tZ6fn+vl5aWen587ARakfnl56eD2LmVvIfZJSsGtloA4DKZQ6FoXNk484eg+ltf74vWlfqdxpMg5i8cCEsOnvvh/hHr6Th8/wWS2vw892IYrA49JOFMmARZdWW9rxYGIghaOwT8KW/Lhd1VQ7+/vNRqNOiGmlVSA7ezsrN7e3ur19bUTYlljjlmFVpYBOqeV+vb29tbBaAXPXl5eekFc+fF0PbaVgy1xVQ71p8+ta1wzO0wiXHPmJJxMFrFVOBEJJrI9F7rEiOyP6CGmEORKEJhMxzGoXVeSQwJMuqUxUUDd4rkgJxqnQKALMX9zYXch9lfqLw3Fer3urHmKr6S5dwUgfnt9fe0F1NSmVi3Oz8+jELtCJn9QASW3SasUqk8WmFBa/ylCnYxEq+wdnXZi73q9d4iTmzq7i4bldfsUWoEEiaqqlsvlxjJSsiRV2Q+SNaFg0ZfWdxdGWl32LTHxkALzIAuZ0AWZxb9vW85yxev9Iq0457LeFFb2IQmzGw22l+aB92i8i8WiB9ePj487yH9yclLL5bIuLy97grxYLOro6GhjZWLbHGjMgtD0gwWjX15eOkXBpaZ9ePogOO1ETP8P3e9WuGWJqcXExKzH/e1DijMM6yQxHc5tq8MtsVsEvTvNXJkkJnd6Om0dRXhwjLRrWRG17d+H5tf9d41xPB538yiG1rX6X+vfLvBcFWjRyOeAVpZKRL6thIWQdTwe18XFRU2n0zo5OanpdNqtZx8dHdXT01ONRqNaLBY9359KxRGchFNRaPq/d3d3HbzWi27JPuUgON3SPqlxWpNW51zLcoI4If7fnynU1ImBk2JJ8C31xwVX9fnLLYkLQVIaTkNvn3XxmkR/t2Ct8eha7y+vb9WvcbgFZiKM/F/SzaP/CbGpTR+rt+/BSI15Mpl0FlAKYzz+I1FE0FtLP2dnZ50SaNHZYzuyshJcLiVJifga+CHlIEu8TYgTUZO/5fDQoW0LVqVkg1377n1w31OaMMF5t3q0rmQYb68lwE4vZ8AhIWafW4hoyLISuvt/rbF64bykceuzvlN4fYlSwksBJo3d9Wq5c6Q5LbDT8+joqBaLRU2n01osFnV6elrr9brLbjs9Pa2Li4sOTp+fn3fCrrF4nENtaowKWHn0WZHnIbruU/YWYg9IpOh0q1PJOvCzC6pbSzKcT6JHOVmGFA/bTEKn+/nunwmjxNCcoKGlFY6D/rTDNJZE86Egj7fnrojucyTA4gw35HM7RE9KTAItejEGQIXK9hOs9r66EBMBeBvHx8c9v3e5XPZSc9/f3+vy8rIWi0VdXFx0gSdac0cbSqN8fX2tp6en3vov7x+NPjK9jo6ONpDZPoJ8sCUWw+7ToMO6BIWSEDPS6GuovHe9Xm9EUd1K0j9sWUC3vtuEuKo2rIdHtmkJHMZ6aqpKElaunZIGZCIvScG1rLdfl+rx8bHwdwmNM3srDuJwVG2lOUi85Iq1qnqQlfWLl5QWenJyUm9vb913rRu/vb3VbDbrrDLTMF0hydf2zCvdpzGPRh8ptRyvy8WucnVQ7nQSwha0bQmMW9/ko5IBHPq1YLr3gYzjVqHFyM4YLSGmwBIGVm0KYLJaviaa3IREt3StAjbS6qm/Pr5W/1rF0Veih7sJQ8rC7yGTc8y8pzXfjlhcaXg+gmgnof2fHUO9jRmTyaROT0/r8vKyLi4uOqsqQWYSCAWY+dqywBob0Zb648gvGamhspcQtwQ1+VO8piV8bnn9Gq97tVr18mlZ15BAajIlaLQC7KsHUZIAt6Cb932I6UQTCS93ebX8XCKRZLlFG1oe1ZN8a5aWhW713VFKi577QEJC3SEFnVBTgtreHyGxqg/UNBqNaj6fd/BZPvJkMumEWYKsXVCCxhJa1TckwILQ5PXj4+N6f3/v+EDLXFUfvPHThJiJDEOhfFoqdaqqvwiv+8SU3JrmAQO1zzpb2ioxAQMnyt5xi+fa3NtMFt6LB9/YDxe+6XTaaXwl4ZNWLLpX+b6sR30Rw4ipJNCKhjKYSIXVmmuH4Q59JRhJYFhPsixuJWmBfe4Sjb1fqc3UXwke21V5eHjo6C9+PD09rao/tuF6O6rPc6CVvMFNDI640pjIF8fHx/X4+NikAcvePnHLf9OESojZeYdXGkQK5Kg41OBgkzB7GWIe9ZXQMwlxy9Inq98qFGDRjkxC6CZrrO167m4MCfF6va7JZNL5XlyTVfsUbCKSVpCKsN8FpgXLeV/6LcFcp2lr7lR4j1v+lquVIKva575evaRQhX7Ozs46ayxBlUFSHVoTlqV2HqV19ZiA0/unWmIyIhmfywevr68bVtgFweF08n/8XYRPkJP1sO70H9uRhd7mIlBYdJ8zv67z4BxfLrhCN6KRhJj3kOay2imKrewjzQOZkdlAtNatiG8Ksjlsbo3dhYr0dgF2xd6aQ+cN1sd+t+C2X+9BKdFLENiV5cnJSSfIyncWbXmv6Cv+IB+oeOQ80X8fV+RgIXYtR00m7a/rqz7WhVmXGGMoouyTJkFWnfyNkVsqDxImEWfIsrqgeBTR6TMkwDxpJPm27lbofRchrqqaTCY9NCTBpRDrnVvshoQylX2QD2lMa+hC5FF3Z3yfK3ezqEBcaL1N3cP/ldzBF1ERhfj8/Lyen587JcxsNHcluZGD/U5JHn7NrmVvOJ18Ma6NUYgpwA7XtglWutYLhZn1ieG1cO/3D0F4EpTXSVFo0pICciFmHRTQFI126yOLnSC4C3FCF2QsWgsJsNZICbmJSFgnrWWC0bTex8fHPSZOjOlKQ/1jPYm5/d4UUGR/PTLN6LcjCvGwloekLKs+Dg3QcT86+sdTRVknBdjjO349x6D/9smf/lMne5BZCEXe3t46ZvfJZT0+QRqoX5Ngq9/jQswAkYizq+JojZk+tKxHYlhqXoen6eXFLTiFNll6h57u4igSynmSDy7h4b5Zp1WiXYK6dE2SAKpvXlzBq/88Hsktpxid9PJ2fI04RbAp6Eqz5NlnnFMJMqPXUu4eayCtfOxuhZ1XtgUdvRyU7EEiLhaLbv3s5eWlY5bj4+OaTqcdARiBFGPKkpFYzuyyplxact+GmrtlSVtj0WTzN93PwslUvW65032cJBYqOLciSchdQNgul6mSq0MfjAGY2WzWHUejpAQdTLgtccSVl7tEFJ6EVpJPz/klP5Cu5D3fiJBQogfzeL0MjYzO4+PjxnrvxcVFnZ6edueEqU/r9bpTikzooAV118uF3edbPK516J9iiV14NAjBEGl5XUNLxUlMRCcjSMhp+TiR+iyIRyK5cPl9HItbHa/bBSdZI9KFcJTt8F11JmjqAuiQ0/vkNKVvPQSzuUOH37mvVXM5FPiiQBA2JuHXParDhZjjciXEe50HqcycPi40riiY9sk4wWw221Cg2izBZSTlRYv306F6pL+jgkQLff+pPjEhAX1haXdpNcGMhPtb1rEFE9N1encmIzxyAfFr+HsL3pIhBc+dGUhw1ecIgVbJffkUhGvBKVpiVxgUpkRD1Sk4KOvCY2SVrDCfzztro/GoDo0hoRPSuOUqkN5uwV3xUNnqt5SwQwXgQuzwlNfSsmuLpNNMyFInctzf39fd3V13xLLo5bnVKQbgvrkbBn1OQb1W2Ts6Te3kfpZedPh5X0tQUhtD17mPpOKE0hKGQzJez51U9KP9OjJlmhTVT6F3q+D1UIAZBCFzuiA7PCXdWKe/2A/C7/V63Vnh6XTaLZ1IwDUP8pdJK/Vl23xRefl4vD7Rl/em+pz2qsMVlhsSzh8/S1i9DiXLVFXNZrN6eHio79+/183NTd3c3NT9/X2XIy1XxAXU59NdvoROd4XSVQcGtqjluECuQVRVL5DlWsaJOdRht+SsT5rUr/NJdsvn19O6JCFOgRfuTKIQ+zsnxK1oEmAqSboLLZoNoRUP8Gl8+l3xBgmtrLHexdSyUG9vb10fNM8uZK6whoI0ZGAKOhV0qn9Iwalet95Om1Sn+JljFMTWAXZ3d3d1c3NT3759q5ubm7q7u+tBahdSjqU1b84nLaPTKn9aiLl7Q5/TThu3cgletJg9CaFr8ASp+SKjpEIo1xIMZ94ha0BhTNaVwuRLRg71WZxJ2N9tEXBCfa5fEl5LiKfTabfvV3BRFtk3x9MPVP1MJlEffZ7Y9yRY5A39pvr5nbTg/36N04zvnFsKtPj9+fm5np+fOyG+ubnpnhbhTypJffJ+DLmLKRdjqBwMp7m0JH/CgwcciN9b1d8+RwjskJiMQKIPDVLwiO17mqWu27Xo3palpwC6wiJ0Z1CIfrH3SXUndEDB3OaiDDGQYLWS/SXAEmI+imU8HtdisejGmDKO1G/9p+ARhTihLwkL6aU5HLpnV0bn9a37OL+yyOLPu7u7enx8rIeHh7q7u6vb29t6enqq5+fnXs56Qo787LA5BbWYdrtL2Ts6Leis1DNuzxLBtaZG5mDkUhMm4SckT2vOgnWqOwkwrRYFwpePZIFUEswbGr/DRbfgvDb5RFQsUoRugVmvoqeiqdrRZDsc9346jfzF5zTRgr6+vtb19XU9Pz/X09NTF9B5eHiox8fHbpfO0GNOOAaNi5FiKahkFXUtBYTLcuPxH6mQrQ0FQ8KUXDq1J2XLdePZbFZ///vf6/HxsdvorwPenQac65bgHh0ddX1nVp6+n52d1fHxcf3Xf/3XTnx5kBAziOWHjhE6p+wiJ5pbNE4Y66XPRMJwQlpBFodjfk/yu1p+E+8nc7IMMRVhvYSTpz2wn6pLjO7CTcZQccXB4JS7NlIMDinX63WdnJzUaDTqDo2TdZAi4tg1T05v9sfdppZVpW9IQXYhpgA4zZN71iruBmg8fMTK8/NzF8B6fn7uHS/b8tn1OSkQKU++mJGnZ0UlBJbK3kLMs3g9y0cdpXVIARsSzF8u4Jo8Fww6/y1fMBG3JchprP7ZmZNppX5dy6eWoIzHH6mGyWqqXvbX++mC6YqL/ngSYG7GcCuoe3niY1V1QqXlKI7Lx9Dyc/nO8SUL6e6a6KLsKZ+TBMmHChEQd34peUmCq4eccSmp5U602tG75kBoVUpSqPXy8rJH823lYCFmhgrXZOlrJUF2Lesa2gWY14vgevcND0P+DhknEdgFLzGDwyO92MfWhOp+WmO6FhoX+8RAHINjqW6+syQ6EYpzxxTrUNsMgMlXfH19rbOzs06RC1Ww76QT6ai6W24M0RrzmSU4osVqtaqzs7MmzYcsfktBy6WTAOsxuzxq1pM6dkEXyQ/mWV6MRUwmk7q4uOg9fndb2UuIV6tV97hH+gKeWOEJB4TTJLAT0YWZ8K7l5Kf6vfiktQQ5WQL1gWPziRFtEjTXf/TlWS+FmOjC604M43BZ9PBx6ffkm/FRo+xvgusUKh2wTiXeytRq0T7NBWnDFFE+6pPpiVQyXKloKYoUt1CbgtGK90iA5QcnC7yLACdZkCDr5JCTk5PudXl52R0YsUvZW4gFJ5JTLwKTcTz6loozZfJpWvcOWV/12fOuyaRD9VCJqA+eHMLPtKatvtMSi3EYXErCmNAKI7+JJuxbgt2JydQHjYUZavIV5Up9+vSp50pxnZRjZfuca6cR22GAjRlk2m2lQ+a0hptQXguut6y23AQe9M7HrUiJtAQ4tUWFT1mQ8tRB9drmKGE+Pz/v+fvbyl5C/P7+Xj9+/OhOAPSonIjJZQEVMg2ZPflxnEy9JEBKImkJrephYbJ5VX/5xy0UNTPhvdpUIKrli6a+JLhOX5UBKzIbo7fyoZklp3sFjblf2f1fujWpzxwvv1dVF2xRG3r05/X1df348aPu7+/r6empY/ahfGWfVypF+qTaoCFIq2j4er3ujs2R/6h6ND7OmdM1FSkoRZ8fHh66MSkbazabNQNmVFzu85LemhtZ2/Pz87q4uKiLi4s6OzvrYPT5+flGwHKo7G2JtVOJmqmr7H80JJmfWrFVWgzl0Mv9Rwl1gk0tK8D66XfyN13j1s8jp6nffG+NdUjo0zhaQUBCeLe6Q+4M+9iKrlKxVG0Gk758+dLVQQsjC8k6WK+344rDBZyrIQqkyUjokDspuul0Okj7VCTA8oW5ucF3diWU4YrCI/8+B0qoOT097T0PWYKs1YB9+GRvIX5+fu6gB/0OaQ1tO2Q218nJSY/p9m3TBVdtMHmjZZ1dgPWZQu79StbDBZnM17qPE+HWYNskUcgkqMk3Zl3bLK/aY52krdObNByNPp7hOx6P6/r6euP/8XjcHQ7HeUk0agmxKxEuN+ol92g+n/fOJlMfOZdOcxbCdsFoz3/gUpLzUBof58GXWBXMogDrpBDCaeUD7FoO8okVpeREM4Ip4kh7ye9z34VlSIO6YPDd16cdsno9ycoTQqfgWqrDlcc2C+A+KO+l/9kaP61U6j+ZhgKctiV6nUQYPm73/8WQnz9/3hCO0eiPPblMYnFrnPrQ+q7fXIiF/mazWc+FEF192WzIdaMv3BLglImYxuNz7PMhP9hhtISYa/Le36Fy0BKTBFOFUVUKMAMBtMRusbYJgMNGvhMJMGDV8oO2CbHaoyVIUDtZYtKDjJMEKfWr9X9LiCm8KXGAQUYft48hIRYKMH208Xhcl5eXG+Ner9d1c3PTW3rkHPl4/DPb9PlTX8l3OoVjMpl0jx9lrIH99zEyou6HWxyyFuwCTGus13Q67c6w1oH0tMJaalLc56f4xOv1uosQkpEkVCROClAJAu8iuEPFB6f2k1+o6ykUfj3v4dhakJD0cCtMy5oYMvmmLtC7aGBnFLfEyT2g8mNfW216fxmgOTs7i/V///69g5/iBQkeadWC7ISjad6oyCjEPnYen5OUAZW0/O6WAKd5ac2bCzLXgwWjLy8vOyGmBWaq8q58UPUnH+Oi3/gfCZXga/KJvCQL2tLQ6d4UzGnd44GHNDktWrgF975WbR6Wv2udScGQuen/SsunDDnVmwJxGr/Tx5EM0YTq1tFLrH+1WnVLT7RgrugShHbmbwXlZI3l2mmtVa/39/eeMBBBjEajnpvH+njkrF/jc5q+u7vREuCLi4tOiOUXM2NL85naaJWDnk/cEjKHkENRUd7H+5Mvo0IG5XXMOx3KQlKhMGjyxaSyGlz6cEuUrLaPiT6l9zlBV7oMzLAiFJtOp72IptYYxQS+c4rvalf9dXjMuWoJEelBX1QwUQ8dk5X58eNHPTw8dMtDFET37Tlm0Z/MzXiKrOfz83OP5lwCI0QlryjaPBqNuii66mMAy92RbUV0k1LRMhLnS8J7dXVVv/32W52envYO5SPS4fxsKwftJ67qQ9oEF4csqd+zzbq2+tESkBZs1X0M9/tOEk0q690GOVtwuzWelrVnlFyTKcb01DwxN8dM96aqP0ctGOs7ipK7QxjuPqf6pwdzf/r0aeO4Jl+KTHTi/KsvjjwSunC/W0IkwSGspp/JTRyu2Dw5yJGkzx3jE3RxpHTl+zKYJQHmNk9HPbuWg86dTgLHKJxr7VSSAA5dX9XPtiIxHYq1hE3v7Kv7Ia3xeT1e5xCkHiqtoA61ujJ7ZFn8AHmnDYUhBXX0HxnTtT6ttmColvTW63XPch4dHdV0Oq3lctlZY665yvqlQGBSuo4ChpbLXCkTFZyfn/d2YBFCK9vL6xFPUIEPxUfcHWAwS0GrJMA89ja5fi0+TuVPnTud4JgzwxCs471DVrzqA95KgFvBrGR92Xf6kRISLk+ojV1p4GNKv6fxkB6pj7S8zKsldKawtmiRlq98TiTsfp37y0Qo7LtoNplM6vz8vFuueX5+7o7EnU6ntVgsBpVjC10RZtJQUMFJUARXP3361Amxp48ul8uaz+cb46U/KgH2l+pJyIZKh5FoCTPXgtMyIGm5K5SuOtAnVodJdE/3U0kBrMRsQ51mcISwaSjC7e2ROGlZhgqJ97eWkXitw21XTKRXa2y8j8wpZpAQk4k9YLVNkycFx00YPk9EPPRJE2oSXRnAubi46HYAKWhEZdFSPKRbUrrqpwT306dP9fnz5/r06VNdX1/X9fV1ff78eWNfrnzft7e33rOW2Ae6KIy6K0ss5RGQRkRQooUEmRDaLbAbx59qiVuhdQoIoZu/WlbcJzL5c8kasw/eT/+P0IxWWAQl3Eprsj7elqVlO35tQge0MgqK+EtWWUzGccrfpEVouR68j2iAn1WfB5s4N9zbq7algPSoEwkyTwGh0ict0zwS3THAJ3pKaL9+/Vq//fZb/f777/Xbb7/Vly9f6vPnz73AVlV16cJ6DrFnd9HiO32pNPUS0tFn+vD+2Bcq4iEBJj/8NCGm4CT461o9RSK9wz5hyTL7kk4rOKRr2R/WTz+YGj7VxaCPC+CQtUvQrwW3iQzo01F4lYrnmUgUWl+Dd7jXQjr8j8wo5qW/rP8I38kP6/W6l5U0m83q4uKi2yyj3OdW9LWFBkgftvOXv/ylvnz5Un/5y1/q999/74T4+vq6rq6uNpTe+/t7nZ2d9daXkwshF0S0811mojfnlHPZcoNStD3x3f8JnE6ZU66p/PEZvueYBKDl0uBfX1/r9PS0B2VUkjDpd4+C+rKUcldJWGpqCsh6ve6WHdjHqr61TYywLUYwGn08TNon/Orqqrf2yYmnf0dBVdCJ8yCG5LsrESoZVw4OKV2AE6zWjicqWq2VjkYfx95S0VEZuKWTQqiqLsFEv/3Lv/xL/fbbb/Xbb7/V169f68uXL3V1ddVlRPl4uZT0/PzcC3xp/n1PAGmdkJd4ajz+48wv+uV66VEwKRrt8QmigZ9miTkwQS9qaI96phc7TWJogM68R0dHvaAKNR+J6oIui+IESn6xrnMYT+ZivWRCh2Rsi3VRgDX5jDw75PI0yjSpRChsx3+ToDjNEipK409WJyEMjk0BJ+1448mQpJcrC1d0tIzyuy8vL+uvf/1rffnypb5+/dr5xNrO5zuB1EfGG0jbqo+tkJ5qmQTYfWGu5csXbvnAnEvnC0etu5SDhNiDHCI+twa6468Okygq7hOKIJ6IwbZFvCFhaS0LqD0XYsJJlqR42AeuQ3pJfdC9TAygNR5aehgq7sa4QmpB/6F6qvqJL94fr0PtMEKrPb9XV1fd2nHaa8zCQJl4ipb58vKy/umf/qk+f/5cnz9/7lk8rg2zbtE8pacyc0voy11HzgdpxGAkkzvc8rp19fHTGDpyHSoHPWQ8Tby0ZRLcIc1CH1LEnU6n3dPa9bR77lbySXA/MVlVFQYf2Ka0PP0/FR8L+50mVtf6GmPVRxqmhJ+JHMnyphccbYHuAAAgAElEQVT7xH6lc648sEVrzLH4WD3i7verbu8b69Rc6iwsPSJGySBMbxStyA/T6bQuLy83YLkg62+//VZXV1fdBntGo1vLauQb0lIbIRS9diGmO+NzwKw1LSt5NlZLWZLWrjR/ihCrw2ywVZLlSQOhINC/8Agyr3cr6vW14DwDQfRnJcQuwMkFcMjH611DJ3jIMQ8Ja6s4AiIjOHSkG+GQjf3hnCUlwbZ5v2jGmITTWYK3Wq3q8vKyjo+Pu5xnHu8kiO1u0OnpaQ+1aMnm8vKyrq+vNzKgHCKzX+oTaUwFwi2PKYajQj4RRJdLJAFmZNzpQ/r6O2NKP90Su4XxTvKeIYvSYlxaOgZz1AcKugq1uVsq+rasVy9CRhdEJzCvYRCGv3PZhxZGY0sKQzBKbTDa7LRJljiNj/Xwfgqa0zy14XPic5+QkOqnBU2ZV29vbxtKlGiFiIWb6S8vL3sb6SnASYgTT2iufMss51r0ItrQeI+OjnobHLgm7EtYHmRM81dVG67GtrK3EJ+envaI4IN1+OWRWoefJBKj2sy3peLQ5Lq/TCFNPq0zFjOiaNV8A7r6VFUdk+h0CQZohtqjUDHSvF6vu2it2vG2dI/gfmojWXxvqxU/4NyKNq5UPQ5Rtbn85paNFk7Q+OLiouc+aOsfzwxjbERrzuk5Udpg4Ak7yd3j99VqtfHwg4SWWsqTyl990rr058+f6/r6uguwcU1bdemADCp+zkfLEA2Vg3OnkxVOA04WOPmq6/W691A2MonXq0Kt70SnYLpvSoZO0WhemyyehF0xAFpxXse2KFSyFqqH945Go6ZySDRjfzySrM/JV3YYp/9oyTnXXIpi+3onOvMX15vdukrIJYT8T/401/Qp0MklcfokOjlsZuKK8y0Nh7t5DNwpe0y7y6g807yxuMByqXCXsrclViHO138pKOT3tojNkxY08X48qK4VY43H/UX3oZ0y7q+5ALtCaNXhUXhq1GQByJi0roTKWp/WeCjEDpUJ5dgnHxtp7Q+WY716uaJtzSu/tyBq60WBELoYjUa9fGUmS2jNmQLEYGSyui2lTpTFc9N5dnoyPJxLtc102PPz82492I/ZaQWBWzzmfL5rOehQAB8cfaTUaZYhn8snnaF+t8ipTicCP6f1N2dYh6Wt8fNaX4ZgvWJQWpAUGaU7QSXmtPT6vV8+P1pbd2vIe9h/F2JXdM7cLixUwi68DlkpuBRm0kqfaSFpfdVm6osHptS39CwxXtsSYLUrCyyre3l5WZ8+fer2UHNtOFlh9sdR0T7Wl+XgtMsWg6lTLjguPF6SRld7Llju+DtjeZ0t7ZxK8t9Tf/hS+wxIqV++5k2I5eMi5CMM1nVJSbT8P86B6hMsJm2ScvRlKRdkzpHPsy8Z8T9HQbKoVdVDK57ok8aX5pdzpGAZ7+GZ1nq5ILcUvQSYO6a0vKUdUynBw/uXFLiPb19B3tsSK6jT0jJJOycBTr5yC5aqHjIc0wzTOlwL5g0VwkVGrZ2orI9Q2N2NliXWRPlT9VgvXQMG09hHd1/cekioGCBMFsCL+kCfWH0j8qLbo/v8jLWkQNVvvlNwKcAah6MMCoW3oRMsGQOp+tgAob3O2gzhCR5OlyEh5jo1o+TMP/C+txTvoeVPbYDw3x2qtSwgNbxDJAYxUmCAcElE8oi0Q9xtmo1C6OvHXJ6hRqUVTqiAAuxCrLpoOVi/LCdfPlZvk+9OZwqWB4EcQemdSMAtvgetUhBrCPUQTov28iF9qSjBfvY1KUGdXtkSYj8gvvWMYfbPg1naoaUjd1yAE+LaRhNXWLuWg55P3BIMMTU1ml/XWgY4OTnpAg3Kr5V29HVOFgpgmmwXNLfICS65hRyPx73fWA+FgoKfrAqDMRJW0lYMSAhJv7Tlr7XcCX3n+VZcR02IivSRT03l6nkCaY01zY1Hkvn/eDzu5Yszq411ttwqIgVB5ufn556rI979/v17/fjxo25uburu7q571tJisehFq6XIxBfyf7mUpHRPPYrU16ndsLhctNwiGohdykGWmIEsliGrlwIFVR+b+5nA4UsyZARq131hCIXcLWdaCuIySIvwDr/95T4crR1p6jRuwbq0bJfozHboi2oMOoJG313JET7LdeGyE+t2P1jzQ986uQD8LdE0uV5pPtV3Rp4dTq9Wq96JI35sUAsxqn+Ma3hef0oDluJzXuN8+1g5D/vw9t6WmMTzIivsvxG6OfTziaMguzbzehIUbPV7yE9X3ck30+I8iTsEvflKS1jUsK5UBGEJTT2tNI2L96cx07KIvgx20bK6RVWfSHO3Gg55+T8VXFq+GVJIPj9kdNJPtCKS00mWHMNsNussr4TYUVdCORJUHlTI6HkSYP3GueHhfEQJLZrsWg5eJ3aLQuKyI61Oen2tdlTG43HHTH5Ny19KTJ20brLE2nSRUuAk7NK2TFTwyDbbpo/pVo9KwiEkFYBPPi0dx8zxKg9X4/Sx0EKkDQl+bRI6t8AtdDI0z0kRO/oicuBedQqvPvNaPcmTzxumEHOsfNc4fJusw+fkpiT02ZqvP1MO3k9c1bckIjaXV1pCzPu9Lr77NWnAXke6NkUxWRwJEB4JTrPwv5Ty14LRtMSCfz5ej/w6hOXYttFX9TB5xOMLvC8Fp5xOenfLnNBJgpk+T14SpPV3/U8f2I/J5eEDq9UfqZZ6cLieuUQ/2N0rjlM84VaYYxwS4FZJ8tDi0aFyUNrlLtc4o7XgWPLDPAjA0lIEadDUeoSVLd9Hgvn+/t5tRk9tUdB962CCjFX5eVI+dlphCRP7z0AaaUsasz29E063fFifiyHaj0b9pw/yfchPZDstvy/9xsg866AFTpFm1bVcLmuxWHRWWD7xfD7vrREnejJGQitMn9itMec+oT7nD3eLWvRvlYOEmMzIifVJI8x0v6iqr/kJi7g526GgCgmQ/HPvc1X/hEz2kb9rg4f+d2u7Xq97Aq9XEiyO3cfN6Dthn9wG+nnz+XyDOUgHWgwvbuXTPNG6ObRXG1RSpKfqER30lPs036zf54euiCulhFLe3987i/r8/Nz5utqnTPiqU0Xu7u7qb3/7W33//r2LTC8Wi17eOds/Pj7e2J2UDn4nXZy3E3/qWkdojoR2LQdvRWQnaCGSNtsG+TRR/kpLFvzsk+uFsIv99b5R00s4l8tl99BqTTJ9mpaVSZo8+cfpswc9qL2HCqFcQjnsF5ltm4AliKzrt/m+vJ5ogvPS6heF3y0UNzDoSYaMOEuIVcdqteoe+fL09NRZ4tazh9kXRqP50LMWnd26OkwnTTk3zg8/1RJLO7kVbAmva6cWM/ogaIl8MK06tlkhHweFjFFECfDx8XHHDBRECXpLELxej1InRZX67wEvKiTV4wLFueH8cMxu5ZyhSE9G6YkW9P+Q79tS6i0IzXgC73W0JgTD5SJCZKVbcglNDw+XxfZMLdJXbTO5w08c5Zwy2Mh5VJ9JT9I+zSfn7KdaYsJKdl4dTROYrITXqwGQuZMQD/UtWfkW0yQhpoAmJiTjuyvh7SQltqumTfBK16e8ccL7VI8zqAs6+8axaS+vUIL+93V0V1hDitYVHumXfEq6HlxCms/nPcsqaOw7tpbLZU+I5TunZ0SxHxqbTumgIJOXNSf87rQn7ZxvfL4o3D/NEmsTPTWNO+1VmxsJHFrrerdALsDMzXVt533j/xLINEn8zD4Q/qX6Ux3p3euRRUgBjFRIAz/6V5aGFlwv+vNUAopOt4TYt3D6cpCSPQit04mkaS6dfi0autKs6kefJXh6ztN8Pq+Hh4dOgGmFWcfb29uGFfaHoHOcGqOy905OTnqPX0nnf1O5+m9p/Gm+SasUNxgqBwlxVfWWR8SkZGLXzq5lk2biAJyJq9oHEpB5aEmlldk3L/RXUz+GoHz6r6WU0rv+15jIAG6B9DmdiyxBYvu04jyvyYXHx0lLq4ekeRzAU0qTELuvr5gCS7LK7E/asMDPj4+PXR60osyigcaeoDR9YbobujdZYlljP8eLCpqykL77+DxX2wV517KXEI/H4y7Y48EsEYICm2CW+zsuyISS9IGq+idFJkhCq6S6fLM3S0IObjUdjrYguhcqIloWThqvFfRTGxRgLZuIqT2aKqbTd9WlenQETWvsDs3d76Z/3FpeSW4Dv6ueFopiIo9o9Pb21lvXVaaVfNqnp6eNzQuCroLeSvAg5OZBAOQhIjNaYp4JTsXlvMaxJ8HlHHi+uQvtLjymsrcQn5+fdwRyAaQApx08vhVP95AQhIBiXD2GcrX6eKSGJ1aQSfTZrZ2KCxIjmS7IIqjG5KhA/zM4RiYinfh/UhLpXk9iUGI/txfKanLzhOrRGimZVkX30g+UuzSZTHp7ZvloTp5ckQTY3SzRyIOCKk4PzfnLy0t9+/at83tfXl421nY5P5rz5XJZj4+P9fz8XA8PD3V/f193d3fdshKVmvpydPRxogifsMh3HYBHBZaUoQsxlaIQoqMy0oquzC5lbzidfMakyZKl9Ptb2sYn1SO4Ds8dEXgAigRKGtARhCsD/eeug/eDk8ZAVItuPka9PH2QQuz5vlQsJycnPavuaIbCpWuoCOkL8uHY/lQ/7jRSfVKADiEpaO5G+fjp9yv6fHd311ljWWDdl/oh5f/8/FyPj4/18PBQj4+P9fT0FNMsOY9cSuLTHPxMcCk8V1585xyTRuSRBKOTnGwre2+A8GCAGvXPbmkcYh1aksDp9yH/uuoj86f1uA4KrAfmKLhkAB+PMyTH7Jpb14mu6pOsDdMJJdQvLy9dG4S+EmYfv0e4PZCj/skK85m6sr5+dpSsd0IX7hf7vDsiUt/k6/P0jZeXl86iypclEnIFKhrKX6YASwFwvslLGn96kiEPpKebmHxijduNh9MhWWB3S3ctBwkxLQG1bwqqOAMNCfKQgFNoPFg2dL9bYU+Wl+CIMVsR12TVWdz6cp+t7mdwhxFk0VTuw8vLS88XphDP5/MN2guitRSla3/SSv6fCzBhtE6tcCvs1oeWVr87OtHvvu6rcYkOikIrx5kQ2BW56hN9uHYsCy4F4MiAdZEOLsSeTqp7NB5HaXx3YRY9nD85Lz/NJ16v1x0xhpxx922dqUX4BCVUT4LehM7ui6m0IqT6TE1PQeYmBuZFy89MmlN1c1sfrbAHT9hnCrz6pHdFW3kiIwWayEJjatGS80LLTQjJB4PrzKjkA/OMsJb/t83f9YQNCa2EmP/zXGjWrfiE5lqWnNlbrcws5yfOSyuYReVFAR5yFVuwettvad62lb2FWD6JCzGFJ1niBOeSYKRlCLe2uwyOgQO2K+bRcsV8Pu/ONmZGjp4DxclKSxL8THfD25VWpjWmolO/1DcyOE87kRCrPikYtkslSboK7grN6FxnPU2BZ0ZdXV01H/DmPOEWN0Ht1WrVU5wcJ5WTrifPCO5rHOwHBVh+sJae+Mwnt8A+h1IMLsj+lEqPl6gPXtwap8L/WsK/S9lLiMVwDqMIOXktta/DS93vfjNLqpf3JejYqr+qelZPebd8cry0bAtSMypctbmtz31Qt1YOyXVdikQTJfh6MS2KElr0v37j/JCW+ixmTc/T9ScMDkWUfV5SkVBqjVdLRdrTyyi+5pvowa2m/qPv/PT01Anw4+NjZ4GTD9zqJ5NYGNxKy2mt4srdBdn5teUC7iPMB8FpJ7I641aSfmJi7iEr7bBYhNCasSyOGDYJeorIrlarms1mcdlLPvHp6WlPAelcMQarqj7OoBJzJAXC7+4X8okXtEzajUN3hFbZGYPKRQEaCp6sGC2wTm3861//GoVXVkh0Ud/divE9+Zua//f397q7u+uWfBSwkmJSP7kkeXz8x0HtHkCSUru5udkQXimIl5eXGItJllHzx8g8o/LK2PLzv0R7F1CPF9DY+Hty+fa1xntvRVRj9O121Uy8n0zNTnvk23/jRDBS7G25EDmBUyKF9hEzY8ctMnOXvR9sm+/6TIhNAab/J+tLaE7F4fXJH9eTBo+P/3gyBfvtp5CIUcWsjELziX6iGSPCoiEtYpoH/qf+y/flaZNSVlTGVM4cL5GU0i6Vevnw8NAlhPDxpERiycLRwqdMNF9acgFOdSXr26JPUvb7loOE2DvogpwIxfcEo7d1XlaA2Vse7Xa/nMXXksUULsi6ljnC1MD0bdlmCxapL7TqXFZR4oIYT3A5Ca7aoZIg0pAgs39kUEZfFchqLSFpXOyDL2G5ILOPjCPws6MKHvLua/IM/q1Wqw6xyNLe3t521td3J6let3T8je05AqDw8nPLd00w2mMTSYgTz+wa0FI5+KA8NihBJpO3/OZUZxJiTiLhqyaYdRIVpMLJIsx0n9QjybvsznGUkMbH4BV9Wx4Pw/9pQRKacLrp9fr62qMHM7K4Dip46MLryf2J8Z0BXTm6W0Ul70o8vRytSBgVI2Ae9M3NzYZVZ0pl4i0fh68TE4FJ+aV1YZZdkKBflxCq/vvpcJodJExgB4cSu72OxCjpWhW3BkOQPgkjNwtU9a2DBIp+LpnSiU9Lq+L94HqoLxtxWYV9aC3fqU+uJHW9J6kIWqeEfgpwa4tdaw7VlzQXTjO2n5Si+7pCW/pfKaMMYOl1d3fXJcb4ziR31VL/qeikxKjM0tqw5luWlkiD8y+eTJA7FafjPuUgOK13JwyZ2teSW1aSpdV5Wl7C2aHBiqESZJIgqy4K0DaYPzR+9dWj2RRgPv9HQsyovwdjEvP5OrsUqS9rqUigfWudhLhlgZNPSWWt6HyybrpO1zhc9WUiKSGn9Wg06jYyPD099bKwHh8fey5ImrtEJypph9LbzpKm0XLeGIoT7FOG4HYqBwlxK1CgiX19fa3JZNL5fwlyUhuKmC0ImzQai0M6/s5lA0JKHm7ga8dHR0ddAIUP4CJUa8Foh1y+JqpEDgrxEAqp6qdHanugIx7S1H16ZmAxCq2gFlMp2Z+WMnOmVtucR2fo1WrVBdOUj6wglB40rvuoWNbrdXcAACPbgtV011pIgDzIPHFG6VNcIEHpxLst3vT/E6x3HiIS2lWQD34Wk/sxVX3ftGWx2FEygzOAr8cln9RhvJeWouBEE856YMlTHhPcTQIsOtGv41P4PPvKhZD0Yd0piEaXhsEr39TOZRMuITmM9iVBR1IeiXfEwxcZ0ueWNJIgawzuG3tyjmgp9JL88hQx13e6VZ7kk9aC3X1JvO80Sjyq+1n29X9TOdgnTkVQ0rW47nFmrepHgpOg0bI5FNqlDPkanAgGncbjcS967HnWLaFTnRRgCq2EWJaHKZTup0mDc1nDtTSt8Xg83kjgd+F1AfYHYbvwuAWR0qNidKH1z+wrl2k0p6L5bDar0Wi08dic9Xrdmwf3fwn/3d3w+XEBlqJLD0Ljfe6+uQC7Umv5wS25SRZ6Gzpj+VOHx1dlwfDSCo7IV5Om9rzURFC34mxjCH6kfqagkmAdhZqM4wcUsN4UWfVUSgZi+KgRV1r6jf2npfJxjcfjDqoSKnM/bDpmhmNw/7zlBqV5SMJMtEPF67ENuTNV1dGX/fLAYwpYUYAJY513eGqJ3CxPrXTFRiF2Xna+dmUiupJm3nfWk/7bVg4SYocoxP1ulVq+lfsXyQJz0v1afXcLxZKIVNUPsjmcVr40BZgCnpQFLZgn8PNQc1oS1av6GBBrBUy4e8hdhfF43BNcCTJ3IrUCWaKDBMotsQuI94sC7QLsfeUatP4X7TV2xkVEG18ySmgoKUFer/YlvH4IHqPQSdG4UCZI3TI4Hoh1JZACcruW/xVL3IK27jukdU/enybDtxt6ZDMRxn/n/x5ooxB7MgaF1zO1vM5kubWuyag014mT1fF+87voofXyqg9EMJ1Ou5M49E6hTskc7ptKgCnICZK2lKPPIe9xt8l9cbop3Pnm+emtwjZJG/KgkN/QbqWUK04hc2ucBI6un+jrtEuyMbQsNlQOfowLtZTDylYHXeO04G+y0vruPuIQnG9pPhdiF0IKMVMfU1mv1z2h5RISo9HczOC54q689BuRCBWZBJlHFZ2entbV1VV9+vSpE2QJrz/FPq15kg6pf65ofS5FiyTEDFwyqSIt9Y1Go7ht1emUXh44k+Cqj4rWuwC7EHs+vfN5sqLsX+Jj5xmXD0dAriyHykFPgFBxx56aivCSfqdfn5ihqn8gus5T9sCI+y0kaCtSqn47VFK2k5h8tVr1glAaP9uUwOvkCEZPmRMtOvDdlRmFhIkG7nsTFkoolLzx17/+tSfEXA9u5f6yX7SAZFzRU3TRPmsXHFdAZGItdXHb4NPTU4cQdC3RD5M+WsGzXQVac6uHhV9dXdXnz5/r06dPvbO0eKIlEUvyfemecX54Da+lchKNfbsut1/+dEvsW+2YsrgNJrQ0lEqC1GkiVThovieroDG4YIiJtU7s2lH36bNHoBXA4jKS6qSi8jEOjb0VPJMl5WaGy8vLXhRakWhZnQSJk6J1BeOMpL4xBZbW3K8V3bguq5eneqq420PUNoTAWjCXNPXlN2as6aX+JgPgUHdI0Ci8TmcqSn8pa3DXctBBeS6khJrJSU8M7FBxSKM6vPbAieClX7fLS33mbiAyJ/dPq+0Ugfb1ZAqFM9aQ8EppJWalcmIapT/wKzFomp/VarWRwNJiSp/zJOBDfMPMKN+rK0jtfUyIZUg5U5F4/9gHp48HtloBruT7prHy/5YAi69c0Gnddy17W2IJjGu7NMAWUX0CUmDLCdIqInCKAPr9DrWoTETIxWKxEfBxH5qW29eQW4KbmOqQ4nnQPJWSPh6TPrT2Shin/vKpgD4/DDyx7DMW0tL3C3sKLGnsyIBttRQx55+Kyi2xKxEGs1pGxcevvrhyIT3c2iaXxQ2dB9B2KQf5xN6oM7kPNvm6vhSwbafQaPSRcK+Ax6GF7bGvPhYVdx24hMRIMxGJM1gqnKiW0LtSYnDIT6bkEpLvhXatz9RPMVXVxxnc3AHlfUhM6y4Oaeq0J/09Q4rKRu4M22YdvkKRhIH3epzF6dTiv6GS0B+Lw2R+Tj7zIWVvIfbQOyfK/VS+sw6HxBJKZwQXrPH4jyQM5hKz7GIdJAh6qTjMYR0SNt+RlM6BVj8dAu4Cj0hPKSzRg0tJ3IkkAeaJlJ4+SDjo6aSz2axjKLXHXV7sg88bv6clGecHj42kQkXN69k3js/nO7lwXN1obfZPvu+Qy9BCea06iEidDkNuwC5l7ydATCaTnRiSPm8SXDIGU+GSVmZShBIxPPLobSc4IibggeBV1UWi9TR5WVW3EhLYdA6WaKKMKvWBAuK+Ncfp4+XSCjOMeBKlH6tzdXXVsy5qkwqH51vpSFhmoXEdVfPtPqILD18ekKJS0u4j7UTicbLMS1fix3j8RxaaLDY3sRCSemGchtbbd7G5NXaFp3FobEMC3fLPh2IIbMOv2QcRHHQoQFU+b7qlnXbplMOSqs01TPnj9LNoTXmf/04YxyUcRVolyJ7woXuqqmfFyHRsQ+1LQfDIVafDkL/Fe+gDS2AvLy+7lwJaPFuLCkF54DoRQy8loxDpKIq8Wq26527pRYuWoH9LeIVcHh4eui2E/lQH+o9UYCoSMLeeblD8Po+D0GAkxEKLTp+X495WOIcpFpTaIt1+qk/MjiUBdYFuXaMOJ6FvtVnVP9mjpR1dSDh5FGC9dJ3WPRlUqfo4I2o0GvV2OfnyE8cq5iJMc4ZzoU/jdx/47Oys21LI5yMJSjNAJOisvGRZYb24rk0mOz4+7sYvYV4ulz0LprppaTQnHsQhCri9va2np6e6v7/vbSmU8qQgk/lFO+Y1k64ee0m+uu9ccnSRthv6O3m2ZVnJl+kaRy4aW6pr17K3JU7Wx/3BIb8p1ZleKknTktnpe7nW5OQRjhEi6j71kUJMX0yC7gJOi88+sm9iNL2rj36vKwJdw4QOJnP4M5IYdKSQ6fm9/mRB34QhIdY4J5NJhzgUzWV03l8asxALN3/MZrP6/v17B6fv7u7q/v6+S5RhIpAreikzKUYKc2J21uECzGUt3/DgRid9bgmbW25XRlQ45Alv46f7xIyqObOxIx4kGILSyXfYxedWScENtU/ry+NXPGrLfvtY2YYH2dSmGIz3amycPCII/U86OM24rqndSS7EWk46Pj7uKSDmcN/f328IMJNR1J5QhxQ1rbInKWijCC2alLyi3vK5dazOt2/fuqNqecSs0EBLeTO+IqF0OjqE5ZjIA3yRDzzhxC1my+1Rm1QoLUvs0N5jId7OT4HTmiQVWeFW9HIbMThQLopzAG693dImZaH/CJ198lrLCbTqtGoueB7g4fUSAp8w7+toNOpZMB+DLyf5o0blBwtG06fnQ7lvbm42nu3L86s5HrVZVZ1wpUixrPX7+3tnvRVXkOWVkMoH/vbtW3fInU7m0LOWuG7q801FSKFzIU4w3ANaHsxqZWY5T/Fzssap3ylIRZlxN0CfhQh3LQef7MHODQlSuoYdd78qaa8E2fWf18sIKgM1ysrh84SqNh91ymghs2rcv/L2qeBco2vCPMDBV4q0jsfjwScValy09DyPSkLy48ePLiLtzzdicIfryVXV5ZOzaDxvb281mUw666w5kvVlFPr+/r47nZLRcT0BQk8rJIIhr5HmfoSwrnf+oQvnGx/SWnoS4iEE6VC+5R97PW7w1FeNV2hon3KQJSbm5wA4MBdE/k9GcU2v62SB3t7eOlin/6ggZDUShBLzt6An9/zKSnE3E7cLVlVNp9Oqqp725gQwZsBgT4oF0B9nJo+sjc5+ury8rOvr6/r69Wt9/fq1Pn/+XBcXFz2FJAsoX/Pu7q5ub287n/P79++941xJ46urq+67K2gJMa2c/mOCC5WdfN3b29u6vb2tu7u7ziLf3Nz0jtpJhy0wFlBVvdM3RBvRWwfl0UenFZbw+gmfiiFQoQ+5OC3f21Glu1uePku+99UT1SPWaXAAACAASURBVCW+3KfsLcScaBdGdsThTXp50WAoJNKSLXjhCoLWTfdrMgkVRSwPwPDpAW6J6fs4LZgm6CmY3ndHElwSE6OKeX27nCMJKiPtDNKBcnd3d53/SeUyHo97O8N8D63HBhhxdlhNPtAGEh4tKzSgLZm+S0mKhcaBCsUh/nq9rpOTky491vsw5A8zxdJTSsnHbpTcPXTe030eF0mBS7fQzq8a867+cNWfhNMpCOVacRcBpmUlDJ5MJvX6+trbkDBUnNCuCPSu/vEkSvcX0w4mF16H0rRM3JebaEgGJKwajfpZWbIcEmJmmql/QhMSYr3kd/LJgGQataPINovDS587X4GQMuFjWhhES9ZF/WfKquql8pQQqry+vsbEIN7DuXdF7mPjfCaj5ELsfEa6eF0Jpaq4wqQRS65iq+wtxL5jyQWZQsIXI6daa3QtxHRIDzgwIDA0OF6fCK8xMIqq/a3y0bQHmBAyBbjoVogZXZg9mq/+JAWoPtP68lwsChvhO582KKvHwwloOQkxtXmC9RJBDdGagsL7/IhfD/Jxfsnoia9EE74UNfe0y9Q35gXwGcNJQXmEWb+Tf9Icsrgi8ZUM/k90ScXFWM1PEWISl1FkMuTR0VEPIjHf2GF2EmBOmMOMlIVFIul3F2L2U32hLyyLocAPYTTrrdo8yJ5jIuSkQHsdPi5aZK0J+x5hQWlNtuiq00PSo0wouBIarjnL51aKJet1yOz993kSDZjJRp5Yr9cdhBd0pq+YEE9qy2MRzujuSnlE2oXY55mWWPU5r7Jd8r+7Gh5j8LqTEhIM56rPtnLw4fGp8/xfE+mWmPcSPjANLmkg94vT5Om6BJfodymwwifL81m5CV20hFrIg3ThuJn3zXvdhdDYp9Np74A7ntAhSKn6+ZxlHcTO3UhiYDKN/GweKK8It+pNwSb331y4PP6h+yS4pCG3H7qFc+u3a3GYy2QO3/Dv4/G2HRpTcInAdC1fFGJPJWVp0ZR1/jQh1sC4vun+KhmY1phCLKLQyu6iXfk/BSExlggi6CziCj5z7VRBraHwPpWOa3Qts7hV5lP/3BJzzBRi5kZ7WiXHQwHWlkIxsLKrZJEcSrNuCrGSOHj6pNOedG4Jt4RHMJWKnEk4rKMqn9xB/kpGg/OjOrislI7ccaGnAJHP9ZmJQW65fZnShVh84YZG/eQ7+5GyAVP5Uw9U886LIH7ANwXYoY6Ik055cI3uWprBKhKFk7VcLruAVdUfwsYMJv3n2wm9UDjIEFXV1U2NK4HQGijrcUYXw52fn9fnz5/r999/r99++62+fPlS19fX3YO/x+NxPT8/94SXa79V1UHjs7OzTilpqWg0GnX912kgl5eXPZiuXGvVx2WbFpoQswmqX1xcdKhnOp1uHJrgVpKKnemxmj8pLfEWXTPvi+gqf5+bROT/t574QAPl/q340FEVUZcHdMUPLrDj8Xjj4Ibkr4u/tpWDHzJOjZV8mnStW0oR0YNczihHR/3jd9SO18OJ4VKSW8aHh4cOTgstJD8lBZ64ZCHmFaPxXnc3nAaClbSQfOSKILSEXEqTwksBJoyWT6Ute9qNRAvlR9f6vKkuh4MOHzlHzIw7PT3tjVv1iY50oxjFVx9Vr1wzLjW2BJhjZECLiT6tuAvnTe9u7V2AeR375TkN7Cv5R33yo3LJb7uUg31iEpLa2v9T55PQqdOMOrswE8qRiLQCvjtFwuF+nizj4+NjtxfYlYyIzv5To1JZSFFw2ccZg36S2tA9nFR//ArXhGUh39/fN9wAbmDwzCNGzQmLuW5KOMcILcec5p4WR+Mlc2pZi0qeAkpLzLposdQmBSqhGgoxhWQoV7o1Twldenukh8sD+UbFlb+QEAU5LZntGhP4U8keFF79x6UKDpxC1wouJN+KQqzCaxyaUYhFXCbk0wLT//WAWhI8KiIKi/u4CVV4Ud+ZUeQCLFpyTzA3DXj6JBUkmdOXuRjs8WU9Ch1dGDKpJ7NoPPLpJcRcpaDim0wmvbTNk5OTHs+Qvi2BIh2JIjQOz5n36LQK+Tf5tqKbFByLB7NcPtzyEqVIiNPS19B4UzkYTtN/cCjhWikFP9KLgx8SZFp2wmffWiZG05Y7PlGP8I3wzhWT2nMayLK4y+B1+r3su2dlpW2FvrFArgAfxkbFknwrR0WkmZ9qQQgpqOvuk686iNEdUp+cnHRwfrVa9eZH2xwVcW/53g7f3XVzVyCtDbvSIiLQmBIsdj5wK5sUHItDZybtcPMK56tlzYfKwckeHKxrjhYMcYH1yRkqbg2p5dJuFCkUBUX8caL089KkerCOv8v/FUz1nN0UyGBdErYkwOfn5z0koXxupTM+PDxs+MAaB9FOQgVUjITVdAeSEJNJNd9ceRAMlvWWAOk51bpWcyWhJv8on13jYH+SADtvJZ6g8DJe4kglQWL3g1sC7HWokL7KgyfSOjs76xkcjocxml3KwVsRycAeWnc/UJ2r6mtyCtvQS0Rx6CdCaSLFXGrn+fm5Y37umKmqaLkppJ4mKOJqKef19XVDWfgSz3q9rsVi0bNw4/HHziQ9geD6+ro+f/5c19fXdXV1VePxuLedULnICmpJaLQGK9/ZDz0ghHVXwC23+8Kj0ah3PE/Vh7XU+Hnap+ZDTOtJH+v1uk5PTztauoJpJcaQvlIUFBi6MYLzSpTxE0A908sF2F2offxSR2LHx8cbD7VTwFI0SorEcw52KQdlbO1r7lMdromZqsgDzem3UtO6pfF6eSwNl7uqNhWC+8J8yeLS8so/ohDrXvaRfqUmhxaCzxDW5GrJRULCHGj5wWISV5JJ0Qm6OjLwl+aGvl+KWei6tPave1uuDo/7kWVOMQ+1wT7tYo0dzvsheEPRXofyLsDJxWrBbI3dtz/6Q+1cHhLa3KX86dxpfm5BDy8+KUwO4WeuCVZt+srOfC7EEgQebKc+8sWllBR9raquvhaB+V0Woap6wSH9J6amEMtXOj4+7hSQNtA/Pj52u4CqqifALaF0QXIEQ2vI+UvQksXpxIiuFGKrfSowJZUwECpe0LwqRqE2nHccSlNZtIJGreJuXoonpM/0izkfrSUuIgIXYPGiu3HbysGPNt3VGntwhz6XJobZXRReanoFLxLzeaBF9SUrvF6vN5iaiscZlL9VZS3pwRImrAiSqh4uKflWQ2VOKZquUzGU4LFcLjul0AoOpgh6S4gdwfg2QbpKoh3H4sq3FXwUbQjxPRrLFFXNt+Az14mT1dMckK4UmlbgKCEZGiL/nHiev7viStliVCpunNjHn2aJqTV2EWJ32F3rs04yBOE1tTwZzhlAUWgyhMM9QqEhqOjWeDTqnx/tkWdBt6r+85PlVxIlcPmDlpjrwtwbrHVhWuEhAfYxpf/JIB4H8Ocrp22Vieakl7edEIJbOvrQdA3e3987F4MwOo2LgawU0GpBZdUnIW5Z3BYyqeoLcCvdU31wnqNLIQHexx8/OHc6BRn2LQ7faEndJ3ZBdOEfEmAyAInI6DQhDfvHgB0thPuTqpsQUdrYhdgj09xmuF6vNw6ZU4Ra9fo4huib3n18REKM5MuF8DXhquopXAaeErOnvhI+0/prHuRWpLY5f/rMWIkfvZNyE1gP3Sm3vO76tSyyBLEFoVsCrHEkn3zIh2c5GE5vE9zWYPmf+7FOtBTQWC4/9iPzN/rWXrcKJy2tF7Z8bdZFaEhm8qUN/a4lFtWToDTPjF4ul72Iuq8JDyEg76f7rWIWBlGoPN2l8cP0eR+RE4U5zZ/TcBvqIl0ZmyACowBTONz/bgVCnSfUnhuWhCCd91MAj0cAtXzyZJEPKQcle/Cz+0tkGn/5RDqjuV9Kv7nVru+UYj0SLt5LbUkNKQaZz+fR31PdZAjVo51A+i4l8P7+3mUjSbC50eHTp091fn7eQXEd8P7jx4/ubCq3wu6zu+BVfQiY4Kja1xiZ3OFr6f6cZUFr+oiykn5GliL4/E+BRZ6gIoShwJ2f/iHBITKTZRIdmG2m/zwrzNeJ/fADloTAyANUeo4yNO98zKy2kfKRqQkFttwfXrOt7C3EHhzQoD3oQbiU4IhbWtZP6MMAAK9RcSjegnKaPPmpmly1Qd/bNXarf4xAtnZgiamqPtaIublB2l/BLOZGS4hUFxGIaMslLO30UfuiDS2M+kLLz2vdehPlaAxDMJOISALOdwo3v1M4fH597t23Tr9J4OmruvuT+MRdtgRrdZ3aIR/4A9SJ+lxwW7GZfS3yQXDaGbUlxAyEpIln8QloDcYJ6gzIPqhIW0uYU6hf95ApWmOXNdLkOVxyASK0k+U+PT3tBEoMzrOYecA7x+30c6XICK9cD/rSGgOte1KuCQpzbH6tX+8QfUiAubUwMbbT3t0XKSfOSTIGjsySNZaAcqweRHPIz8wsCnGKxLviSUK8b9lbiMVMDiucKMk3ahUnctKyXq+I7dAy9VdEp9YklFbftxHQ++ORVgbQCAEFsRWRlhALxssK66kIWhNWXU6PVpDIEYmsZgqISYH4vLlyaP3fstz+ne4IobfvOee8eiEPkdmJclypEsI67SioTpchPvVCH5gC7EKcUMK2OVWfdurHzj2ufiicwRP3J1qMkKAuYUlrwIxQqy76zAyStAqVRFoj9sDDUF2qT9fxWgpUVfUssIJZgtNV1Vkm+Yd8NpELsdOHfhbblG8q4ZVPJwtMxk4luTouyO4zqr0hWO6xEgp4Eh7CcxYpIbkSq9Wql6Xle6V1Tyuw5J+HeFb0Jc8yuSRBaTdMSYC9f3spk52vxACqqgtuKKsmwYFdNAmtRXqpUGgZlJGG92UI9oGMnwjYQhT00dxH9uCbB+I0Nk0yLbAil+v1unvkqDKz+HzkqhxtdWEmjbwIarrvuEsWE+uggqCVJSyWENMiJ7Tky1MO1x1ZOI2JqnQfBXhow4PPbwvZuCJKBoiuUisrywWYinfIEu8Dqw8WYkJIH6B3fptPUNWHQ77Op6jrYrGo9Xrd5Q+vVh+7fJhSOaSBxUhp4lTo77D/emc9LTgt31vnWSkJnmdl6QkNDw8P9fDw0POHGWWllfG1R++TGJB9T26GrvflOhc+j/rrsw5vp5BImXOd2eG07yijAiai0HzqjGkKqKL5yjcfjUa9I4d0DI9D2qraUPbkRUd23n8qVrlH0+m0t8GBj9fxk0TI8y7MqfwUON0qDglavi2ttX93qJssn+Bggm1iRA5cgq6iOrhs5UEftU2kwWsT7E7QR2OiEDLxfblcbjwzSc/qJQKgApFFTZFW9dHHmoJWEjaH4ula1p2CW7TKop0zfoLRKa2T7XCuUtaY6KH5YM60lL/TKLkJFGAKsfv3yYf2AFuKRif0l2SCRsdpv638rwixCqG2oIYv2SQB1rtDXxUn+mr1kYaZiEzCiBH0vyyC91sKgEERLg3Jb3aL7GNg/4koeFKH0AT9YO5SUj9UJwVZvycoTBp5SUKsfhK2tkqap+THUWC9TY9IO5T2caRgGccoFDEajTagrAuOB+RYj+qQEPsWyiRUtKjJ9235v0kWWny0azk42aM14S2t1ML9JLAPkDBRRcnwKdjBzwxaqb8+EVIIKiK4+k/4JCHW9xQgY/8ZYOF68Gq16vxgPnJF68Ja+3XI50yThIf05NhVaN0cRqoeRwFSmCpqn5BRQqM2PFqd/OddlpZcKVCgZXk1Ly0B5riS0ie9qMxavjD5thW4SgI7ZMj2EdhUDhZiwil2xCFGEuSkgVxztbQoraYKYbP77Oqz/CzewyAZrSchnp9Fzf5pbH7siz6L0TUGJW4oqUOBLD6RUWPkEpDGMwSjCZ05T/pMuEhBFk1SEI/Ki1BeWWeeNir/m74z4bAOKuQRtqJz4gvNuQsw6aE54QklnnRDPlV9XsRD2wTY+0peGBLWJNxehpDQUPnTD1RjoSB48nmCCG45HGa7VnYILuKlPugeX4KSkDA1kT64tDvHSdim9mmx08kRHnRSME1JHXrwNtMOuZTmUNMZgGPkvCSITUYej8e99EZHLD625GpMJpO6urrqrYn6SoIHh7SZIvm3LSusd0a1SRMKDlMtHfkl5ZZQCgW4Vdy6pqBV4uEhAd7H/03lT22AcCjqTr4nobcE1H9P8ITFmbmlwZyJ1GfV79BKzOCw0v1FZ+hWsjt9Tll0bfYXhObzkwR3yVDJQjraIGNKMVFo9Tt9e+ZUuxDT4up/0UboQs9w4jXqv/rSgtJcQvP5JKJwCExlrHHQ+jrfiE/JP8kIeZvOa07zJJhJgFvXs75Wf/Ypeyd76EBy99k4wTpbSA91TpaKjC5ma8EUXUPrxiCRWyNNuJ7swAeMVfWDEh4w4rLEZDLpEvhpxQXflLzx5cuXDlISli2Xy876CErSCt/d3fWePkEBEzSl5UoBIIfNjnaY6EEmY1zBrYPGofTFlBt8cXHR0Y9jldX0x8xwswMTWWRNiVqoADSfsuRSBHJT6NK4JdbYxKOijwu287hKihckK+wvX11JdZNfXYG04Har7C3E2g3DQm2Yzjdy5191eWdbFjX5GioJikjgmHxPhvXACy20hJkbC7TcRHeB2VdaG9S9isSu1+uO8cjQ3ODgAkrLk4JDsqgtOrlQix4uyPJdqdASzTmvfmoG6elBKN/S6H4w3RMqa/Vb/1GQCav1O10CCpL+0zutPGniCKtF15Zl9fiI98FRheoYgtD7+sZ7CbEglSKsPkgx+NBpi7o+dZwQ0i19+sx7aYU12Smtz+ELhYSwrKp/lpWKLJJO5BDakNUiBJZ14uNHJcSywO4bkg5pXZXBuKTtW8V9QTKwYgSEeS3fT79L0NQvjzz7NkSNN0FpKhEpBZ9XzZ2jjwRnk9Dpf6/PBVn3ON28v+orBbgVqVY9HqD93yoHZ2ypY+okhVXwhhq2xXQcGK1Pa7L8Pgmi+0/r9boHU1WHr/FWVWdtPcKdYA5TKPkS8zHaK2XHkzq0FqxAFmGa+sixME1RwuHCpftYhmjtNHcf3gVW/SAioc9J+Oz7kHXOmV4eZfa2ORbShWNoBfxceLzuXZFcyz8mbT0Jx18JEg/Vt23uhspB0WlGfRVEIaMn38A1UrKefHmdHjTRO/vD3wjDEmxzQU3CzkK/Xxu+tcxycnLSKQ21KcGjEPOs5qSoWNgnQlMKEXOi2c/EvGmsQz6e5s7nQmOTu8CUSo5VhwDwsIG0Nsw+q6/kK44vBVOT0hkSZNWZaO/QN0Fh9dfdDd8dR0PhfKvPPm/7CC7L3gfleb6rOkAB1LWu+b0uZwxOMIWqqr2PmHBZgus7gPTukUwmTbjP4oRPVpi50Aog0YIyP7i1Psr2ktClXF71ndDa++31kdZELKyD1kU09QDb29tbRz+PGvPAeymtdPb3kBWtqh49PUhFPqDCcQWd/FbeS+PT4l2nFYXM+YmZeUlxkm9Z/NpDyl5CvFqtOu0qTSzCkDlTqtzQiwLrwqR3DtCj0ArSpAkhY3DHiX737Ce2qxiAGJy+MA+4U3HFQivkS13SxISQLsSs1+uW8CWE4r6h/+/16BpZQFpCCop2KnFZakiI+ewrHbnLKLyPWwkuXAVwBePWVb+3dg0lOsgi0/8mnZMA049l2w6naRwS77MMzTf5cFvZS4jf39/r7u6uFx0cj8e9SOVoNKr5fN5FqVOurDOeQ1mfHBGdhczDXUyE1SQwUyAleISULsy04GJaLpsJSou5HfYKOpOp/TB8h33JDamqnsDp8TGkQ/LzE9O6IqQLUFUb1p39SBA+KS0daqB0Umal6RE6FCrN0cnJSS+678LnaZ4pWs6lTFlE0pjzKiF2PqTh8e+6jv1urcaoLUeWdBGSv8652bXsbYm5ZqqJHI/HPYFqCW7yQVQSIzNQllLlnNBuhbneKUbR56r+0ywcbqlP7v+wX+qDa/AEgZk6SIiud1+eoJVWO6qTVomWzWF1S5PT55fFdbom9DMefzzSRr+xX+/v750vTEvMZBaN19vkeMVbtMBSpgwcUdGn5UyO390JtstrHNElSzokgF6vBDkpUr/ele6uZW+fmAe3uaVI+y8JH7cNwH0cvjgJLBRcwmoyAZMBNNmy1PTrXRA8KJLODxZdfPI91dDzfynIPu4khIK4DGyt1+suqp5gmfrmhbCQVoLzkOpQO/Qdnf5+Yqb8YY8DOFO3fN2qzZUPCrSfoNESYCmGIWFqwWkXejc4Q8qSroorRm9zV/js5U/lTrMTZE4KccsfqOr7ug7bkhAnP8aL+uL+C9eumVqZIqVVm49QTQkrHH+ywtwY39o/y7En/41tqF4V1ce+JX8qWQunqwsYr00WzeeecN+j8FRgVBxU7j5nzg/siys++qGE+uQv/z5kkb0MIcYh1OPIyGmdUNwhgvy/up9YHdsFinDg26CfBInaUW2x3ap+0KuqovaWhifMUVu8PiGClpVM7oQn/Duc5sQOaWQJ8Gg0ikfY0honenqqqhieDO5zxN+9L/xMBcOnRqQMLb+HCoBj36ZUOVdDqKhlOHwsji5SX5MiccufrnHauSEiP7sS2rUcfGSta8oWlEvEHLI2CXoz4OKQTvfyXYVW3eG1+uFtuU/qwaY0RofPvqzi+c+u0OgDsl8+TkHpJAgJiqs+xQCcFm6NnZ5EDcnCS3h1HQWZwsmxtubbM8aGmDjNK+citaXi1/N3laGocuILp2kyUl43I97JwO1TDsrYckZP2SrqVIILCSYRgqakCA6yKlt8Fo+s0gormp4mKllhFTI3o+Ha0HB/f1+Pj4/dmVnaqUTGplBKgLnmKsF1YaTAEaIytVXKiUpNj5Fhm1IQVE7OPBpjCkqqD7qOh/1pzIvFYgMNsW8UVroJfh0L++nzQwQmBaJ2kqswBH/VPuui4td4UqaWx0xcMeudyov9p1zsao0PhtPJX2TwwQfT6lCCVimyq2t3WQao2vSxWzDe4VNSMGybDKfP2qHDo3bEyClC7zAuTbj3lVCsNRZu0hByEQ1bVncoQKP+uUV2l4Zr4p5eSZr6WF1pkJE5jw6jk4Ujj1EJpkCow9yh0kKR23xy0ioZM9KQ9Q7Fe1rlYCFuDYT7T1NpQV8yCy0NA2RVtQHfkhVW20Nal+Pg5zQRIu5qteo972i9/iODTeuhaaO/Kxi+u+X1cbiC8Xf3p5jlJEVDzZ8irhwvc37X63Uvc8uDUKS/uxK+O4tKS/Tky+HlUODP520XQfa6XJDdJ0384cLraM0NRsuVJH8n18qR5i5l7yUmb7QlyEm7kwkIg5IPIjjnGVmEk04QTkZrqYHaUb9xslpav6p67YxGfywbLBaLToB55Kx84pYAs09eWuiFQihrq0KLy00SoqHmKvXBEZXudQRBRas29Ltv+nf3YVe/j3Oj+Whdl0oS6iEl7veKFlQ2vjrRCmiltl2YqQCTMtU1SQG0ykFnbKWGt0FXFQ7CNVZr0LJ+EmAXXv2n4u06AyZNz/tafWemmnxBPX6FR896sr/3j99bSKAl+ByDBE2/0/dlUYKIK0zCXc2fpzcm2jGri0qV0fjW2HcVqKrN89Ja1i25FrpefUx86IVjJpqU0vQjp6j0hpSNQ2jmT6QkppRfP1T+1KNNE7zh55YVJNRxqOZ10PryPSVQtPpLRmPAg235EhIhedVmVFHZSQroyA/m8srQJLSYmbQbEmAJLJmOy09sW+OWIDOtkciEgqzPhLgeMOIcMdCXklrSeIcE2gOKQ65GqpMCvEt7+l/0VCBLvzvSTLuVUptVtSHAiiG0kA5z7Xcpf0qIvaOueZ3Q7GgS4qrNED6ZhYK8i6ZK0Fsw0IMKPmlV/c0Rgqaqk5sb/Cl/DpVYJ/uWmMpp5zSkIDFgVZWzoGStZY25VOdujNNffdQ97JdbSZ/v1HcyOBVIKpwfzk2iFxXRNgg6RHN3ETkWCnDKDBsK2qkOKmBHLQzmvry8dEhul3KQELMzzjTj8bgWi0W30cAzdsiEhGOaBC0BnZyc1NnZWaeZRCj6Wq1ADS2lWzHfdaR71K6f3eQwKVlFCoNbct3jKMSFmHRIgkAfl5CWr6rq0Vr1aPeRAl9sV8LtwkYmVr0ck+bo9fW12xDy9vZWZ2dn3f3shwsKP+8CsUlXfSYdRL8hi99qj7+nfIDV6iMrjueJ61oJm1CLB7j0n3hysVjU7e1td9oLc81ns1nd3d3VfD6vp6enrXSpOjA6LWZk4XKGZym5NU7FCckdRzoLOgWqeD8JJmvDiK0mwoWElteFRmNTGx7I83VCMS0hK1EKLZzTlHRtQUVXCF5HmqcWImI9niKbrBMDklLQfobWxcVFjcfjjbTLFMTZVYjd3dG76pQi2lYH2+ZvXC4dchFbCJGGyXmqqp/Rp+2ajKPwMT4vLy91c3PTxVV2KXsLsUNbBkfk/Ld2MLlwkKgUNJ6S4A+l2qVvVf2EBCoGz+Flv9wl4O/eDvt5enq6IaiESPTThiBkC4Imhh+y1q5sWktt3p7D68TE+nxychIt2mw2q8lk0jvJhFAxWeRdCvkjwVhZwyE47cJbVT3ecnfE6+L97ubpehdyKRmefCJr+/Dw0FvZkDD/dCF2AkpDU9ukQ8I5eazHobjvSGE0UMWDJmltkdaQfePyQasw+MM+u9+o/aRnZ2e9vnD8VZsnNiZhSu8JBrbgvSvB1rY9X9sUnVLk2VGD+sCtf9xNNJ1Ou+QXLbVRmOfzebTIXlyJOQ38Ws19Qh1+rdengB+DeU4Td7s8HsD2E1qQTPARtjc3Nz1Bfnp66izx3d1dx0O7lIOOrOV3J2bagudBHrcMvqzh4XuHLfTLKTytfnFSElz0awkz3S/kb+qjHhiu/k8mk9550qo7lQSBkyWmAPqcsG0/7ymhmSQQVMRqw+eaVkbjfn9/73zi8/Pzqqpe9hr9vqraapG3KVgft89XKwFoiK4pXVJ1JcXACL6udWUqGmq8EuCHh4e6u7urHz9+1O3tbfd4WwmwijxymwAAHodJREFUliy5/3pb2fvI2pOTk67jJAijlx5t8xQ8EtEJmrStB7Hob1flI3bUXxZOdGpflilZy6raYBAJrGgiTb1YLOro6Ki3Gd7Hr/6QGd3ik74UZF3jEJqnmPCp9bTOKbLqtCHdPJ1QdZ2cnHRW6/39vS4vL+vq6qqOjo46X+/x8bFeXl46Jl2v171H1uzKpIkmpE26lhC3anN3W9UH+pM11m+6jsLZilHoP3e/aIWlyB4fH+vu7q5ubm46Ifbncb29vXUH7A+5Bix7CfHx8XH9/vvvVVUbcENMIH+QJzwwFc8ZOvl7hHb0J1SPrNx6ve7Oe/ZFdwqomFaTq3vTOh+XkQj39b8rmaOjo+7caUVreda0IGRrCS69e6EAa/NGikXoAWd66oaE+Pz8fMMae1RbDKfPaktzqvvVztXVVXwi4j//8z93VoXpqA8PD/Wf//mfdX9/38FtX08nNK7qu1wpH4AKye+lANIAeBYdg1qz2SwqBSnG09PTaJ3TKslqteqEV5tjbm9vOwH+j//4j+4oo5Rjv0/ZS4iPjo7q6uqqqqrH7G4dKSytSLUHEBKU5Su1w0JBZn8JbxhoUBHDMkiRIuFuuav6OdoesZb/naKmDun9v6HfUnDPYTR91PTE+laAkBZM9bofrvsdsuvak5OTOj8/r9ls1jva9/z8vDt7TX0UfEy+p+aGitThMOle1T9uiTT2mIn70bKaPna1Q4PSSmZxGi6Xyw6RPDw8dAJ8c3PTs8DKLaAicD7bVvaG0xJiDYK5snTG6WMxzcwtNwmeiML/ScgEiwjJRQQKMgVVfaSQrdfrLhkk+Y6y+mpTDOYMxeBQGoe/VLZNmqMWWhMGtfzwthaETvEAt3Q+Jw7tqTgk3HrEDZGBBFv9YWBM6CUJq/eJ/WDgMwmT5rjqY84l0BLOVhscJ13EhEBZxPevr6/1/Pzcs8AS4Pv7+40tqpzL1WrVi0dsK3tb4svLy97AeYrFeDzuHU1KK+rWlX6IW2gvVAisw4M6Q5aY2l2EI5PK+uqdMMutl/vunPAEVVvC2bLGQ4WWUYynPnq0mILi1te/qy5ncvf3WuMmClkulxtHBE+n03p5een6RSXz/PzczYu7ZnqnoHmALSELR3mcT7oi9J1TnEd1D1lg943lTsoHlhAzkKW4AJdBOTf7QOq9LfH5+XnPoskCSyA1QAa6aGUdRqsQSjmzOMQm5E0Wr1VYj5jUBdcZhD4h+0dLzJcvV6TgmY9ZDOU+dxIaTwWt6vuGSZCHIDTbd0HmXLUCSD53ruBodWezWYyeK7eg6iP5n9A+CQ0FmEk6nAf2kwrPFWfKeWjBePaBc6RrJBOLxaKLRN/e3tbd3V0nwLPZrFNYLrCJ/7eVgx5tKuJJe/ph4srp9ZKgh//uQkKfJGX/DLXhkEq/Ce4KDUhQq/rQnJYkwXf119ts5djSym2zwD6ZfDFCTf+dqIHtU/B3ge/b+taKW7AvUnz8/uXLlw2UoPfn5+cNF8uVitPFlXhLAChoUsZpPPzuyjNZfw+sVX3sulM0+uHhoe7v73snvSiNWHUTOie3ZlvZO9mDmr7qI/dWHdAg1LnkWw6VZIUZ0Gr5IlX9wAbrI/xk9I8M7xZEh9DxOn32sbi/KTjpiStc2nIN7n12eiSfX22zX3QrUmAq0bpVdkVFsj5eJxWd4ilc7qLPfnd31wsKaZ6laB3FueB6f5O74Gm3/j+FkbyRkAPnl3Mpf1jrvX5QhCLRpIv3g7Tbpex9KICE9uzsrGOg9/f3Oj8/r6enpy4dT1pPzypKBwVQ+P0/Ci+zfrjJXUTjwrgHZmgBGRyjViVM9cmjBSBDsX5CP417uVx2vmAr6SUpHZVkgWkNiHz4nUKllE9f6/X6VdzapHOjXFFrzFJcPpcMfk2n0/r06VO9vr52S1B3d3f1/fv3en9/r2/fvtWPHz86gXZF4ZllvkpBOiVhH4/H3TIRXUHNqwsX02qvr6/r8+fP9fnz5/r06VNdXl52z+IS3y2XfxwSoYg0s7K0pEZY70rZ3c6fAqdXqz+exaQOMKWv6sOfOTk5qeVy2VtbpAXzgIQgJjvt/q8HFchQ9GlEDDIm7yMzaLLZrlwDBrx0nwc1WtaU2tzTHt3KpjLkh7Z+Zx+ZbCO3YRsi8nhAUiLelurl9QzUJAXkrobm+suXL71Ho9I39nG6EHMehuC0Pvt8UCFVfcQYZHmZkcbncMkq+7Iqjyv2dWkq1ZSkRJfrpwjxcrms+Xzee/YST1kU4dO6JLWOE9qZm5Btmy9MC+xwK/nCnHgKG/Oq3Sdi0MKXF5Li8QlzSzgEp1mnB2uSP+uuApfhJMQal/rD0oKinD+3FFRw/iI6cGWnflCAdP2XL19icpDmymnkit3hZxJiIgNXbIT+o9GoQw7aEssHyp+enva2I9LQ+KNcuZLCPiYh5Zz+NJ94tVrVy8tLTafTDjbJN16v1zWdTuv19bUmk0m3hzUxsDqaLLELMC2tTwiZQH0Qs/qkUhDUHgknKyJL7EKifiqQ58LljJwsUUtgEoJolaFrEnIg5KRVJgpxK+VIKdExCTMVjfeTc5IUA4WYZ5S9vb31eCX1IynUFq01bo7P75MV1nr3+fl5XV5edkJMKyxj4ZmFnjuvcW8r6ktKEmqVvYV4Npt1m/XVMUFr3zXTggMeHPLPLhw+SN5PpkmM48UZjdHiljXS/xJyj8Ymy6T2PTrsAtNi+qF+t8Y3ZBmTlue4OQ+OjNg+BceRh/cxIQjSRcZgtVrV58+fuzRFpasqQMT5cMQ2pDx8PHT9Wj6nLLUEWBZYmWdKZWXkXRaYG/uZzCG60w3knHlxXtlWDvKJdWIGtZuif2R6EYtQjx0dEuQ0MLcgbMsnj5OeIGkSZlqK5EMmxm31s6oftU5jdSFOCit93qc4SqHi0VjTGFxY/N6kuFzxOrJy2EoU9+nTp5rP5/Xy8tLbyqjTLZJL5v1LY3ArTPSn5UUhKy2fKk+aAixIfXZ21l2n8ekh8uq/+u4bPTj/2+DyT41Op445gUSkqr4fqTIEdZz4DvESZKaQuT/XGgehuMPy1j0t35S+HmG/fkvCrL7p+pYfOUQTt7DpWtLALUFSgGmsboUpyFTQgutqm/3jPFFZyupdXV3VfD7vtjBqB9T9/X3XJtdnfVy7IpnkP6tvyglQ/vfZ2VkXhb68vOwE2Dd9SIBns1nvhA5/pCtprntToQu6SznIEivPlXBRDEu4uV5/HCzuywHOdJ7AzwimfqfAkSAUas/nVR88ZVP3OyymD6bf5Ad70ErtKDBGH3S1+uNI25OTk5rP5xvKJQltUowaDzcOOBNp4qkw/NViCtGPS2RUaElpcV2YboZ+o2vFlQxZP74UQPrLX/6ysZw1Ho+7vbXj8bgHZUV3H4t/d35pBQKrqrO82lZ5eXnZCe/19XW3ZKg+KtB7f39fP378qG/fvtXf//73+vbtW93e3vaWldiHViHa+KmW2K2qOpa0/pD1ckgphh1iQt3b8sGGfLrUL11DgfKorupybcr+UnlxDVLjIrRvuQrsD+/heq3HHdyquCAnC57a9/kUfVgHaSQ+SOvc6UgZrcE6n3CuGED69OlTPTw8dAJE9yTxiENrH0uCsR7dpiVWX+QHK5jFpVIpd615uxvAwJbHCRLNk9++azno+cTJLyShUmlBQv3HifFJYkm+rerYBqnYvxSEqfrIQNN7Uh4+BgVoZPW55NYSJrbpdOPYZZ24kcB9O6KiltXlb4npaXk1VjJWCuapTgozzxRrwXoKr94pPLKEV1dX3emZ9FlT8oqXxBccq7t5qpf+MF98wLyUvRKQCKMZlGtFzhOf0gLvCqNVDrbEKaCRik9Yy8K2LLEPXhPg7dFKJOF0YdJ/PsGypEyTFNMOjU91jEajDv6x3nSf/0+Gd0vsaX9VfQTRouu24hZW7cuF4JKUz3law/Xr3Q91wdaLxxTLB726uqqLi4uun4TRWt5h8bnknPA7k4MoxKKzDlTQVkpZYQmwrLAi0hRgrnFznoeKI82fKsRVmw/U5iaChP0dIrqPJgZKws5CAU7rxg6xk/8rwZC1cGgtmKSXZzw5Q7BfnGAxSorKa2ypLo7HfWKmLsoisK+yxIkJqKwI3fXuCkoxDgarkiBr3klLD3YxZtIS4ARl5Y9eXFz0FCszAMlfLevGd16X3CoqS56MIitMHtROJVphh9FD7ae+Uph3QZUqB8FpaSGtg2ky2SFOlmf/+HtVtpRs05MXNEhCXsIlRwneHwpcSwFw0tImbQ+M6LuWHNJD1diPVsTe3YrkE7M9MfSQ7z3EFClw5fU7TT0yTtolmnJsDh01Hlpj+qTyPWWxh1YfkhEhPYYCdrTGVJ5qj+mVPIKJMJrP1Gb/RJtUhpTuLmVvOC0GlfbRExU4+e5/uVDzfchyMNAkxSHrX7UZzaO/QkvK4kJMpuNv9O2q+hk0sl7SuLPZrFMuUm5adnh8fOwmV/cqCKZ6nNHJQFrykJ92enraEyrS3WGZaOkBMP3e+q5rkwArgi96OKKp6gs/6c3xuc+vNim0r6+vXdR6NpvVer3uaEI4nWB0y8dM6IeIh9beE3U0dp2bpUPvvn//Xre3t/Xw8NDtFRbPkH5DtFb9eveY01D505b47e2tO7Ym+aNJQKixnQkIxXxZqBVQ44uW1y0GYbffS0ZgH2gpdI+uc9eCqXfceaW1ddahyU0W2aF0ijqTxq0y5BtzHBx7EkqfT/GBlBDdDYfUSVGm+iXcDOIJWiu5iJBa7e1T0piSIeE43F3kUVRS1Nxh1zoDzlFimgv+n+I+rXLws5j8EDxqW7+eSfmEp05UDiB9Tn5MmgDVxf95XYs4LQZrMbT6xDxfT4D387fVJ70npeIuCC0K4aAvkbQKEQvb9/HoPflyTj8KsaCmvru/PvTi0pP6SgRydnbWHabH8880x/zM8fq40jw6D7nPq5foT7RFIeZD9bhRp6XQfF7+T+G0GkhCTMI5EV2zeXh/yBonAfZ6h35zIU6IQde16mA9uoYRTgowIb/vIyaKaE0ShdiTJmh9uCNrvV5v0L/lxjjTUCmQDt6fFKdIfacwS7kzbsJ1eNbrhzAok0tCLGGXknB6sg8S7iEkwbESLqt/ElTug0+ISy8eGEljxblvxUY05hZdt5WDH6hGJqUlZufEYK7hdA/9WE6Kf07t+30tIUyM3IKLrJ/F66b1kWZubfyv2nyagOpKY3SfOGVouTJkn5PSajEM+5esrq8kkNn5znuYdikaabmOVpc05ZE5mjNlc52dnXWbCdbrdRco9BUKH7toS/RBOlPIeQ8trXbkSalQOfManhtNF8sFWPRiALJq8xG625CVl4MssYTYoYNKgrgciK/Fpiij19OCHJrMJMSaOPqguwgx22c/hEDoOjiyIPMnYXHEkVCDR6UZYCH91C4Z1YNbLjQO4djnBPfTXGrcpLk+Kz3W53s0+njoGeeJdao/6ie3AxKy0qpxXFV9geDyGMdAXuA9ml9aV0XFSXu3yI66lK3nSFI0JZ090k6e3rUcDKedEdUp1968LwWrUooZmTH5hy4I3r9UNGkOp9P17Dv7R02tcWsynQYehEoBC1pRF0TPJadfRsuuQu3uUNWVoQt1Et5kgd1tIS3dElOACEfTPFGRqD5Cau3fZSYcVylccTJo6PyoOjxYqbZVrwRY68akuwd2HYlpTOILojfSOc2HK9RdysFpl54XSgglBiRzcnDUTs6IjMxy4d3XXCkIQ4LoTNiygKl9h7OalNfX1x49aO29TUYzuYboNCOM5qHrOkVCdEyWyGlFH9otE8fb+jxEN86hruXmEAmHK3DxgiOJ5XLZwWmmNY5Gf5yucXFx0a3HPj8/1/v7x7ONXl5eunFxvKIHv2seT09Pe2vNjl4U41gsFp0CFfLS8pLypJ+ennonWKYg5rbiEN/do13K3uvEnEyH0G413RrvWshEDi2HfE+/Py3HtPxd3qMX85ZJYI6f8I/WiZDL/SX1wXfs+Powdy4l7Sz6eJKCC/AQPB4qjngo1BRiWdzWkqCvNwtSukJ314qKjcpIyRbz+bynQDlu0kLfuZmfitMtdnL/fFkpnUIiw+axAs01vzP41lKSuwrywT5xEuAEa1pMQ8ZSvekaChMnya2o10k/QxPDMXi/hgSYbev+5N8SdXB5yQWZjKe2fY2UVsCtqcNCv9ahNe9zXz25Rf47YSvHr3rJ9LyPLpPTKV3nikpWnrEB0ff9/b0TYs4flb4+C6W8vb11SMFp5NsgOU4hMApw2jecXJyhIBVdPPIp29yl7H14fPqNVtN9EQ4o3eODStaSGpW5z94v1psCS94XVyS0hq7ZqTyc2TVxKS3PNXRSgBqXW18KsI9NnynEtD5DipXLVW5p2T9Gmkk3MmpLKFl3Uvxe3L0hWuHGD0Ju+a6c14QIubFhMpn02uF8Ow01PrVDKO350jxP2vviNKPio8JwFPfTLLH7EunFQMyQJhIhWdKkOxPr5cKQmJzwJV07BKeTZlddgoRV1bOwDHxIiD3amBBAK5DldKGyJIOnB6clpUZ/0OnOLCPGPjTvScha8+eCvG3Oadl5HZ/dpBd3FFFxqPj4RSc9N1pxBf5Hi819wxIqnpWtA+H13GXmTHMMbsQIl8VLCUorWPZThHg8Hm/4aZ4SmFIEE3TlO4tr85ZvkAJTyfp4m/rMa/mbh/x9/LqPEWLCTsFovXsgS1qY3ylgtDgap5jD/T8xIC2IuxHqt+rnaSSkY4LVYiw/4ID0as3LroLsQsj50Pg8d1y7izQfDuPZD0cs4/FHgFK/64EHUhZSqKp7tVptCPDDw0Nnkfl4UuebZIk5lxy3o7ifIsSTyaR+//33Oj097U7BZwRVTHRyctJpcKVYOsROUNpD+FxMJzT1dVkymEOpFsFaioU+iX6TIJIR6N8JSqmfXNN0iMWJYSCLx6CqTc+/1Rz4QQG0xO4DUxgIKd03FL0E5aqqZ4WZZaV+6N5EP82lUENiYgqc+/nq0+Xl5cY6rnjg4eGhh7S4m0zxCCrB8fiP4350eogEZTKZdCd48Ayt9fpjw8/f/va33kPC9XQHPaKFc7parTol4PEEpwGVkHifR2DtUvZ+tOmnT586zSiNSM1FSKjffM1UA+BAPMjBpYgUHGIwhCVBZZUEIf2zC45+l/VVmwmuyxL72mELvqdlIPXB/WfCbvWntRLgfrT79rzHf9N1pIOixlRcLTeJFlEM7dY4WUxaVaePgkp6CgOPzOGyn5RA6g8FWahEwkKkIYSjPurkjvv7+7q7u+tessQeXCOfDbkfzp8JEe1a9obTl5eXNZ1ONw7R5tYwCTIX/pNgcVLdv3Hh9bzUpKWGfGdnokQ4aU5XKCqyRi506g/T8vQSs7uwJddDffIkgaoPq615SMLr7kRyG9hnh/YO991HVtv6j9c6LROsTjQlktI42ScpAiV9CPkJ/S0Wi2jpWY/PIZM1NGeE3i7Aj4+PdXt7270owLLmnM9kLDhPaT54LdOVdyl7C7HOG/InxDnU4uZ1atXUaRc0DcThEwNIznxJOSStN8RkKr4sojqGEIArIfrMvJaRY7ekVR+Ck7SxK0O/1+khujvUVRuMPZBeFFTSU/f4mPd5sX0ytwTA+yM6ce2cWVwyFhTaqurxnvfdfeg0d9w3/PDw0Anw3d1dPT4+1vPz/2vvXHZbR2IgSiVeKEAeq1nP/3/WrGeTOA8kjq89i4tSjsrViu1BgGugCQR2bFlid7PIIrtbep0ciAOYRTEXjQdrHmQlfH+snDzFxCpqqlRX1VQgoCdvFVLSZ+65PQL7IDtIvRMccDyPgz+V/dXp2+12WnDCrZStaJNAonOKGnNzg6KwRxbSRDeY1PYEYLXb80TfPue/F5tyIH8XdX0M2DeJObCv3D7YX1y04XutHcTu7NSnrD5730iXj4+PaeN/C8DKwakLbS31p6eWqa9OlbNulJc+l7L0nIxmLQpBILUA4caR8j0aNI3Ao4vee0RJhRdel4vctczQDc/zPH2m69Hh0fgYhUVR6UCY66b8VufkWEhID8lydLzPYfN3Oq/nv+6Q3blSUqQjiH1sOB48p9rqU3FeNNXxulGFHJG+G4bhYOWWACxgbrfbent7q/V6PYGYANbWSNk17d0Zldrp6w/ouFxafdmSs27Ps1qtJmpLT868RhVRRjcHqxrYosQt46CBJa9Kg/Eo1qI5BP9S7k46WHV4p4Z07qR/cjwaWOmqV1/wkKr9rqd/xoJRyudbhZTkeB2Euk7L8JyhELxL1/aInPrCC3N03OpXAUjXTgs6BNyqqs1mc/CMYVWhue2QjqWVLtIBq6Cm4/SdB61T1l5XnQji7XZbj4+P9fHxUeM4Tp/LGMdxnAFYXl45C5X3v5TfVR3OjbIQcn19Pc0XpryGhTXp6fmnIlOig9RVxysi65ilHL0FAFaBU+Weywy50EGzAk7D6ZzStJT6cSnfSsDk+LJtzgS8XclRqN92u92MBlcdVtM9nRFQVFDVLW3HcZw2H2iLqH6rnDg5WNrN5+dnvb6+1n6/n+6VpgeFPz8/13q9rufn53p6epoB2OfpeT2CksyBDIDMzmdhWtOLLTnrqYhVVe/v75NxjeN4cIcPDngyBAew/0/xnFvnIx11j+7R069f9TXQYhYJ0Cl3ImhTJEtt9Gu3HJjonrw254F98T7FKTzPn3JX71++Jkl6J/0931OfDsP8rh86tuX82B+krHRqvCulUje2gayLbdb5VMDS7X+0OIe7pnQXSzp3L06SQTEQODNlxPYxYNG0NU4tOZlO61GTAvE4jgeLvxlpBApSHg5SMkiPhlVfQJa0jFl68tXFCz5VX0BmREv0SPrRUFsAdkP0IiDzYkY2zr3L03NPbeqvliQg8/jk3NI5vmtbcsbqHxk52ZE+a42p/3mF2p/J5AwgzRlTH11XoP3169cMzNrowAeipSDScqZK5dI6fOpJW091n2Pk7JzYVyUx5yJgmaf452nQvTPYKO9E/uYU7yWj0DmlO3Okqq/iBAs5ntclADlQl4CbqqwCKyOwr+lNknTxOoAf4+Bjf/pxS6zCx5TnYX8yajENSg6C7Iv9odSCqwQ5PeV6JNuSaJkjVxim/d+JCdJB+hhwrBmB3alKH2cKrQCS5GQQc7KcE+W8uOd6yYD5nV9Dr140Skbkx6f8NOVuwzDM8krm0nJKYhISLiOULFV1CWINJv8ETD5jiCD2KmxrCkPXlT5O71qgd3aQ5Lso7MbZcgZesyCAW9fhuRKlpoPTbXQS60s6qX/oYDSWbtfOpPRZivYKCsMwzJwvx05Mz2c4eK0U5Vty1p09mIxLAb+4Cg2aVyVdpIdK+UECpGSJviwVmGioGgCPxlwffHV1NaPUnt+l6SSd24Ehh+EA9jlPGmp6PWZgnTVQnyTUkw7NDd8B1epbHxsfU/V1yv2Sk6bunhMzL2bq5qBL+jFA8LXFQDhd6tOFfqzGkQtSCGIPhGSyxMWPgZjelFTIIy2nn9RAz/1It1u5car+6rVVsEkRIxkkvannK4z0GjSf+6OeTik9jfB9v+m9fudTSKkN0pntaY2XU1aKA1PvfW6Y/cXxpp6MTA4GFgAZhVvpT3IQ+/1+EchOU72NLCp5fq733lZf+67zJF25V2C1Wk0zCdRNgY/3KvdIzOmwY+TspyK6YXAKQEJ6osYnMOs7Nd6VJ/XgoEinFp0lhaWRkjaTbnpuxmvIWzpQJQIfB8TzOeVxWvd7c3MTV7+xbxJw+afCDhkF2ZIXshzMLbrtkYvX8KkVZ1VORakbAewVXZ+e8QDB8282m3p4eJg9jdBXn+l3Aj/bsd/vJ5BqKsiLUryfmfYi+9SPaDOXg2qcb29vJ+evddgvLy/T4320S499pemvHwMxO5wRkp5Lna2lianhKbJyoBiZquYRmYbhwnPxfC6kzks5o/+GNEqOy/NKGQONkAxFv/HVO0vtYp95ZE/zlCrMXF1dTU9NSBGPztgrxRKP9hxrsguOVUovWqyJ/xPI7rTVx7vdbjZnLoco508nwjZ78dLbR9AwMn9nGx7A9DC4cRzr7u6uqn4vbdW+46qabTf04CAdf5ROu7dkY6RAirapwJHoeCoEtAaV13UgtCiooqr08vyPUVTfu5E5tSKIGU0lXqH0SLtE/d3IpZsMh9tBZXwCsO7KybtzunAM0pSP96n0JK0lXXTb4Li0KDT71ustPt5ak8/tsJ5zCsjU3eeoPVXQeEk/9gNtV68cb7Gsm5ub2SNZ7+/va7fbTdsVtcZit5vfg03n47qF5FBbMrRyknjwMPxbVf8c/YMuXbr8H/l7v9//9d1BJ4G4S5cuf54cH7O7dOnyR0oHcZcuFy4dxF26XLh0EHfpcuHSQdyly4VLB3GXLhcuHcRduly4dBB36XLh0kHcpcuFy3/k1sQ/jTT6jg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6331" y="2737081"/>
            <a:ext cx="1763751" cy="1741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040" y="2723675"/>
            <a:ext cx="1695462" cy="16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ea typeface="MS PGothic" charset="0"/>
              </a:rPr>
              <a:t>Local </a:t>
            </a:r>
            <a:r>
              <a:rPr lang="en-US" dirty="0" err="1">
                <a:latin typeface="Arial Narrow" charset="0"/>
                <a:ea typeface="MS PGothic" charset="0"/>
              </a:rPr>
              <a:t>vs</a:t>
            </a:r>
            <a:r>
              <a:rPr lang="en-US" dirty="0">
                <a:latin typeface="Arial Narrow" charset="0"/>
                <a:ea typeface="MS PGothic" charset="0"/>
              </a:rPr>
              <a:t> global analysis</a:t>
            </a:r>
          </a:p>
        </p:txBody>
      </p:sp>
      <p:graphicFrame>
        <p:nvGraphicFramePr>
          <p:cNvPr id="91138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495300" y="1804988"/>
          <a:ext cx="320198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21" name="Image" r:id="rId4" imgW="1225091" imgH="1633731" progId="Photoshop.Image.7">
                  <p:embed/>
                </p:oleObj>
              </mc:Choice>
              <mc:Fallback>
                <p:oleObj name="Image" r:id="rId4" imgW="1225091" imgH="1633731" progId="Photoshop.Image.7">
                  <p:embed/>
                  <p:pic>
                    <p:nvPicPr>
                      <p:cNvPr id="911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804988"/>
                        <a:ext cx="3201988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7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5243513" y="1828800"/>
          <a:ext cx="3201987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22" name="Image" r:id="rId6" imgW="1225091" imgH="1633731" progId="Photoshop.Image.7">
                  <p:embed/>
                </p:oleObj>
              </mc:Choice>
              <mc:Fallback>
                <p:oleObj name="Image" r:id="rId6" imgW="1225091" imgH="1633731" progId="Photoshop.Image.7">
                  <p:embed/>
                  <p:pic>
                    <p:nvPicPr>
                      <p:cNvPr id="3277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3513" y="1828800"/>
                        <a:ext cx="3201987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0" name="TextBox 4"/>
          <p:cNvSpPr txBox="1">
            <a:spLocks noChangeArrowheads="1"/>
          </p:cNvSpPr>
          <p:nvPr/>
        </p:nvSpPr>
        <p:spPr bwMode="auto">
          <a:xfrm>
            <a:off x="504825" y="6057900"/>
            <a:ext cx="436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>
                <a:latin typeface="Arial Narrow" charset="0"/>
              </a:rPr>
              <a:t>Dali</a:t>
            </a:r>
          </a:p>
        </p:txBody>
      </p:sp>
      <p:pic>
        <p:nvPicPr>
          <p:cNvPr id="57350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6618" r="4695" b="6322"/>
          <a:stretch>
            <a:fillRect/>
          </a:stretch>
        </p:blipFill>
        <p:spPr bwMode="auto">
          <a:xfrm>
            <a:off x="4008438" y="3633788"/>
            <a:ext cx="862012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31EBD-5CF8-1145-B687-0100C788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4C7AE4-FC56-D544-A018-5878CC9826F4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9196B-773B-7140-B384-D7807732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268C-C029-4760-98E8-5BF4E76A023E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57200" y="161764"/>
            <a:ext cx="8229600" cy="1143000"/>
          </a:xfrm>
        </p:spPr>
        <p:txBody>
          <a:bodyPr/>
          <a:lstStyle/>
          <a:p>
            <a:r>
              <a:rPr lang="en-US" dirty="0"/>
              <a:t>Digital images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287524" y="1268760"/>
            <a:ext cx="8686800" cy="4525962"/>
          </a:xfrm>
        </p:spPr>
        <p:txBody>
          <a:bodyPr/>
          <a:lstStyle/>
          <a:p>
            <a:r>
              <a:rPr lang="en-US" sz="2400" b="1" dirty="0">
                <a:solidFill>
                  <a:srgbClr val="000000"/>
                </a:solidFill>
              </a:rPr>
              <a:t>Sample</a:t>
            </a:r>
            <a:r>
              <a:rPr lang="en-US" sz="2400" dirty="0">
                <a:solidFill>
                  <a:srgbClr val="000000"/>
                </a:solidFill>
              </a:rPr>
              <a:t> the 2D space on a regular grid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Quantize</a:t>
            </a:r>
            <a:r>
              <a:rPr lang="en-US" sz="2400" dirty="0">
                <a:solidFill>
                  <a:srgbClr val="000000"/>
                </a:solidFill>
              </a:rPr>
              <a:t> each sample (round to nearest integer)</a:t>
            </a: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  <a:p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47BEC0-A955-7247-BCAA-A9FEBB9AD8EE}" type="datetime10">
              <a:rPr lang="es-ES_tradnl" smtClean="0"/>
              <a:t>17:48</a:t>
            </a:fld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4756" name="Text Box 10"/>
          <p:cNvSpPr txBox="1">
            <a:spLocks noChangeArrowheads="1"/>
          </p:cNvSpPr>
          <p:nvPr/>
        </p:nvSpPr>
        <p:spPr bwMode="auto">
          <a:xfrm>
            <a:off x="7493000" y="6605588"/>
            <a:ext cx="16795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latin typeface="Helvetica"/>
                <a:cs typeface="Helvetica"/>
              </a:rPr>
              <a:t>Adapted from S. Seitz</a:t>
            </a:r>
          </a:p>
        </p:txBody>
      </p:sp>
      <p:pic>
        <p:nvPicPr>
          <p:cNvPr id="74765" name="Picture 5" descr="conv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90013" y="3219279"/>
            <a:ext cx="3989229" cy="153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6" name="Line 6"/>
          <p:cNvSpPr>
            <a:spLocks noChangeShapeType="1"/>
          </p:cNvSpPr>
          <p:nvPr/>
        </p:nvSpPr>
        <p:spPr bwMode="auto">
          <a:xfrm flipH="1">
            <a:off x="4170363" y="3146254"/>
            <a:ext cx="12700" cy="8731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Helvetica"/>
            </a:endParaRPr>
          </a:p>
        </p:txBody>
      </p:sp>
      <p:pic>
        <p:nvPicPr>
          <p:cNvPr id="74767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41771" y="3368509"/>
            <a:ext cx="126995" cy="187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8" name="Line 8"/>
          <p:cNvSpPr>
            <a:spLocks noChangeShapeType="1"/>
          </p:cNvSpPr>
          <p:nvPr/>
        </p:nvSpPr>
        <p:spPr bwMode="auto">
          <a:xfrm rot="16200000" flipH="1">
            <a:off x="4792640" y="2650967"/>
            <a:ext cx="0" cy="81277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Helvetica"/>
            </a:endParaRPr>
          </a:p>
        </p:txBody>
      </p:sp>
      <p:pic>
        <p:nvPicPr>
          <p:cNvPr id="74769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49752" y="2771596"/>
            <a:ext cx="188906" cy="24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70" name="Picture 10" descr="image_func"/>
          <p:cNvPicPr>
            <a:picLocks noChangeAspect="1" noChangeArrowheads="1"/>
          </p:cNvPicPr>
          <p:nvPr/>
        </p:nvPicPr>
        <p:blipFill>
          <a:blip r:embed="rId8" cstate="print"/>
          <a:srcRect l="53148" t="52576"/>
          <a:stretch>
            <a:fillRect/>
          </a:stretch>
        </p:blipFill>
        <p:spPr bwMode="auto">
          <a:xfrm>
            <a:off x="1916501" y="3402767"/>
            <a:ext cx="1455826" cy="112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71" name="Right Arrow 13"/>
          <p:cNvSpPr>
            <a:spLocks noChangeArrowheads="1"/>
          </p:cNvSpPr>
          <p:nvPr/>
        </p:nvSpPr>
        <p:spPr bwMode="auto">
          <a:xfrm>
            <a:off x="3397198" y="3830496"/>
            <a:ext cx="620698" cy="255597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 dirty="0">
              <a:latin typeface="Helvetica"/>
            </a:endParaRPr>
          </a:p>
        </p:txBody>
      </p:sp>
      <p:sp>
        <p:nvSpPr>
          <p:cNvPr id="74772" name="TextBox 15"/>
          <p:cNvSpPr txBox="1">
            <a:spLocks noChangeArrowheads="1"/>
          </p:cNvSpPr>
          <p:nvPr/>
        </p:nvSpPr>
        <p:spPr bwMode="auto">
          <a:xfrm>
            <a:off x="8259791" y="3611594"/>
            <a:ext cx="1241397" cy="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Helvetica"/>
              </a:rPr>
              <a:t>2D</a:t>
            </a:r>
          </a:p>
        </p:txBody>
      </p:sp>
      <p:pic>
        <p:nvPicPr>
          <p:cNvPr id="24" name="Picture 3" descr="image_fun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5" b="54144"/>
          <a:stretch>
            <a:fillRect/>
          </a:stretch>
        </p:blipFill>
        <p:spPr bwMode="auto">
          <a:xfrm>
            <a:off x="403439" y="3289289"/>
            <a:ext cx="1476549" cy="131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190500" y="3555838"/>
            <a:ext cx="8069291" cy="274658"/>
            <a:chOff x="190500" y="3555838"/>
            <a:chExt cx="8069291" cy="274658"/>
          </a:xfrm>
        </p:grpSpPr>
        <p:cxnSp>
          <p:nvCxnSpPr>
            <p:cNvPr id="7" name="Conector recto 6"/>
            <p:cNvCxnSpPr/>
            <p:nvPr/>
          </p:nvCxnSpPr>
          <p:spPr>
            <a:xfrm>
              <a:off x="190500" y="3555838"/>
              <a:ext cx="172600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791918" y="3830496"/>
              <a:ext cx="172600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>
              <a:off x="4290013" y="3717032"/>
              <a:ext cx="3969778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4F23-DFF5-6546-9951-DC601E4E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Sharpening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A1BF-4634-B049-AE01-16B4C0D23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81C3D-4B4E-1C40-9CDC-85529B02D1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E834A-0770-C740-90FB-F912BF67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AD26DE5-6902-AD4C-B714-F4CE7A96A916}" type="datetime10">
              <a:rPr lang="en-US" b="1" kern="1200" smtClean="0">
                <a:ea typeface="+mn-ea"/>
                <a:cs typeface="+mn-cs"/>
              </a:rPr>
              <a:t>18:09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1C131-AE06-2946-96DF-6B6DCF59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D5A17-0D95-4E48-91FE-5D6816AF9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8B2A9-D367-754D-885D-79AA455A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290"/>
            <a:ext cx="9144000" cy="2437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3D4E3-A074-2D44-9388-DE49755C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7306"/>
            <a:ext cx="9144000" cy="244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8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Digital images: resolution, “noise”</a:t>
            </a:r>
          </a:p>
          <a:p>
            <a:endParaRPr lang="en-US" sz="2000" dirty="0"/>
          </a:p>
          <a:p>
            <a:r>
              <a:rPr lang="en-US" sz="2000" dirty="0"/>
              <a:t>Histograms – a tool to visualize the statistical distribution of grey levels of pixels</a:t>
            </a:r>
          </a:p>
          <a:p>
            <a:endParaRPr lang="en-US" sz="2000" dirty="0"/>
          </a:p>
          <a:p>
            <a:r>
              <a:rPr lang="en-US" sz="2000" dirty="0"/>
              <a:t>Linear filters and convolution useful for</a:t>
            </a:r>
          </a:p>
          <a:p>
            <a:endParaRPr lang="en-US" sz="2000" dirty="0"/>
          </a:p>
          <a:p>
            <a:pPr lvl="1"/>
            <a:r>
              <a:rPr lang="en-US" sz="1800" dirty="0"/>
              <a:t>Enhancing images (smoothing, removing noise)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Box filter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Impact of scale / width of smoothing filter</a:t>
            </a:r>
          </a:p>
          <a:p>
            <a:pPr lvl="2"/>
            <a:endParaRPr lang="en-US" sz="1600" dirty="0"/>
          </a:p>
          <a:p>
            <a:r>
              <a:rPr lang="en-US" sz="2200" dirty="0"/>
              <a:t>Gaussians – how to use analytical functions to control processing scale</a:t>
            </a:r>
          </a:p>
          <a:p>
            <a:endParaRPr lang="en-US" sz="2000" dirty="0"/>
          </a:p>
          <a:p>
            <a:r>
              <a:rPr lang="en-US" sz="2000" dirty="0"/>
              <a:t>Next: convolutions for image Gradient estimation</a:t>
            </a:r>
          </a:p>
          <a:p>
            <a:endParaRPr lang="en-US" sz="180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599455-DA73-6F4F-9E1A-2B76FCF0364B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smoothing filters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 u="sng" dirty="0"/>
              <a:t>Smoothing</a:t>
            </a:r>
          </a:p>
          <a:p>
            <a:pPr eaLnBrk="1" hangingPunct="1"/>
            <a:endParaRPr lang="en-US" sz="2800" u="sng" dirty="0"/>
          </a:p>
          <a:p>
            <a:pPr lvl="1" eaLnBrk="1" hangingPunct="1"/>
            <a:r>
              <a:rPr lang="en-US" sz="2000" dirty="0"/>
              <a:t>Values positive 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Sum to 1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constant regions same as input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Amount of smoothing proportional to mask size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Remove “high-frequency” components; “low-pass” filter</a:t>
            </a:r>
          </a:p>
          <a:p>
            <a:pPr lvl="1" eaLnBrk="1" hangingPunct="1"/>
            <a:endParaRPr lang="en-US" dirty="0"/>
          </a:p>
          <a:p>
            <a:r>
              <a:rPr lang="en-US" u="sng" dirty="0"/>
              <a:t>Test:</a:t>
            </a:r>
          </a:p>
          <a:p>
            <a:pPr lvl="1"/>
            <a:r>
              <a:rPr lang="en-US" u="sng" dirty="0"/>
              <a:t>Smoothing can improve ………. resolution and quality </a:t>
            </a:r>
          </a:p>
          <a:p>
            <a:pPr lvl="1"/>
            <a:r>
              <a:rPr lang="en-US" u="sng" dirty="0"/>
              <a:t>Smoothing does not improve ……. resolution</a:t>
            </a:r>
          </a:p>
          <a:p>
            <a:pPr lvl="1"/>
            <a:r>
              <a:rPr lang="en-US" u="sng" dirty="0"/>
              <a:t>……………. resolution affects the speed of the algorithms</a:t>
            </a:r>
          </a:p>
          <a:p>
            <a:pPr lvl="1"/>
            <a:r>
              <a:rPr lang="en-US" u="sng" dirty="0"/>
              <a:t>……………. resolution does not affect the speed of the algorithms.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3C96D-81CD-0E46-BD74-4CCB14AA2FA2}" type="datetime10">
              <a:rPr lang="es-ES_tradnl" smtClean="0"/>
              <a:t>18:07</a:t>
            </a:fld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8E05-821F-1E44-8757-DA2C150C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References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EC769-3B40-3F44-B0CF-D066975E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Source for slides are from the courses of:</a:t>
            </a:r>
          </a:p>
          <a:p>
            <a:pPr marL="0" indent="0">
              <a:buNone/>
            </a:pPr>
            <a:r>
              <a:rPr lang="en-GB" dirty="0"/>
              <a:t>• J. Malik, </a:t>
            </a:r>
            <a:r>
              <a:rPr lang="en-GB" dirty="0" err="1"/>
              <a:t>UBerkeley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• Prof. K. </a:t>
            </a:r>
            <a:r>
              <a:rPr lang="en-GB" dirty="0" err="1"/>
              <a:t>Grauman</a:t>
            </a:r>
            <a:r>
              <a:rPr lang="en-GB" dirty="0"/>
              <a:t>, UT-Austin</a:t>
            </a:r>
          </a:p>
          <a:p>
            <a:pPr marL="0" indent="0">
              <a:buNone/>
            </a:pPr>
            <a:r>
              <a:rPr lang="en-GB" dirty="0"/>
              <a:t>• D. </a:t>
            </a:r>
            <a:r>
              <a:rPr lang="en-GB" dirty="0" err="1"/>
              <a:t>Hoiem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• S. </a:t>
            </a:r>
            <a:r>
              <a:rPr lang="en-GB" dirty="0" err="1"/>
              <a:t>Marschner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• D. Lowe</a:t>
            </a:r>
          </a:p>
          <a:p>
            <a:pPr marL="0" indent="0">
              <a:buNone/>
            </a:pPr>
            <a:r>
              <a:rPr lang="en-GB" dirty="0"/>
              <a:t>• S. Seitz</a:t>
            </a:r>
          </a:p>
          <a:p>
            <a:pPr marL="0" indent="0">
              <a:buNone/>
            </a:pPr>
            <a:r>
              <a:rPr lang="en-GB" dirty="0"/>
              <a:t>• Some Figures from [Mori et al]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E365-EE70-004B-9EC7-15FDBD3C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17:51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D2F87-D995-EF4F-A492-93040E47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D41BD-89F8-DB4F-8EE4-9C4BB6D4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08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B0CD-B84F-D44D-BDAD-449F1485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Lecture videos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9E447-53D7-1840-A795-A214378F5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1689146"/>
            <a:ext cx="8229600" cy="3733800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endParaRPr lang="en-GB" sz="1800" dirty="0"/>
          </a:p>
          <a:p>
            <a:pPr marL="0" lvl="1" indent="0">
              <a:buNone/>
            </a:pPr>
            <a:r>
              <a:rPr lang="en-GB" sz="2400" dirty="0"/>
              <a:t>• Lesson 3: 2A-L2 Filtering</a:t>
            </a:r>
          </a:p>
          <a:p>
            <a:pPr lvl="1"/>
            <a:r>
              <a:rPr lang="en-GB" sz="1800" dirty="0"/>
              <a:t>2 - Gaussian Noise</a:t>
            </a:r>
          </a:p>
          <a:p>
            <a:pPr lvl="1"/>
            <a:r>
              <a:rPr lang="en-GB" sz="1800" dirty="0"/>
              <a:t>Until - Variance or Standard Deviation</a:t>
            </a:r>
          </a:p>
          <a:p>
            <a:pPr lvl="1"/>
            <a:r>
              <a:rPr lang="en-GB" sz="1800" dirty="0"/>
              <a:t>17 - Gaussian Filter Quiz</a:t>
            </a:r>
          </a:p>
          <a:p>
            <a:pPr lvl="1"/>
            <a:r>
              <a:rPr lang="en-GB" sz="1800" dirty="0"/>
              <a:t>18 - Keeping the Two Gaussians Straight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From Introduction to Computer Vision:</a:t>
            </a: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AB8F4-BCD3-8041-BF71-B2FCEBD3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18:05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D9C87-F6D2-DD44-8BDE-926BF7BB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/>
              <a:t>Artificial Vision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5026D-F4D8-7A4C-BBFE-2745BEC2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2FC52-CA93-BE4C-8B5E-67C233015ABD}"/>
              </a:ext>
            </a:extLst>
          </p:cNvPr>
          <p:cNvSpPr txBox="1"/>
          <p:nvPr/>
        </p:nvSpPr>
        <p:spPr>
          <a:xfrm>
            <a:off x="304800" y="6194220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hlinkClick r:id="rId2"/>
              </a:rPr>
              <a:t>https://www.udacity.com/course/introduction-to-computer-vision--ud810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745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en-US" dirty="0"/>
              <a:t>Digital images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263525" y="1844824"/>
            <a:ext cx="8686800" cy="3774926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Image is represented as a matrix of integer values.</a:t>
            </a:r>
          </a:p>
          <a:p>
            <a:endParaRPr lang="en-U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C5D10F-53D3-A844-8A1F-ADCE244B50D6}" type="datetime10">
              <a:rPr lang="es-ES_tradnl" smtClean="0"/>
              <a:t>17:48</a:t>
            </a:fld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4756" name="Text Box 10"/>
          <p:cNvSpPr txBox="1">
            <a:spLocks noChangeArrowheads="1"/>
          </p:cNvSpPr>
          <p:nvPr/>
        </p:nvSpPr>
        <p:spPr bwMode="auto">
          <a:xfrm>
            <a:off x="7493000" y="6605588"/>
            <a:ext cx="16795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latin typeface="Helvetica"/>
                <a:cs typeface="Helvetica"/>
              </a:rPr>
              <a:t>Adapted from S. Seitz</a:t>
            </a:r>
          </a:p>
        </p:txBody>
      </p:sp>
      <p:pic>
        <p:nvPicPr>
          <p:cNvPr id="15" name="Picture 8" descr="smoothing-d5"/>
          <p:cNvPicPr>
            <a:picLocks noChangeAspect="1" noChangeArrowheads="1"/>
          </p:cNvPicPr>
          <p:nvPr/>
        </p:nvPicPr>
        <p:blipFill>
          <a:blip r:embed="rId5" cstate="print"/>
          <a:srcRect b="48459"/>
          <a:stretch>
            <a:fillRect/>
          </a:stretch>
        </p:blipFill>
        <p:spPr bwMode="auto">
          <a:xfrm>
            <a:off x="4316413" y="5218113"/>
            <a:ext cx="33226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5" name="Picture 5" descr="conv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90013" y="3219279"/>
            <a:ext cx="3989229" cy="153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6" name="Line 6"/>
          <p:cNvSpPr>
            <a:spLocks noChangeShapeType="1"/>
          </p:cNvSpPr>
          <p:nvPr/>
        </p:nvSpPr>
        <p:spPr bwMode="auto">
          <a:xfrm flipH="1">
            <a:off x="4170363" y="3146254"/>
            <a:ext cx="12700" cy="8731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Helvetica"/>
            </a:endParaRPr>
          </a:p>
        </p:txBody>
      </p:sp>
      <p:pic>
        <p:nvPicPr>
          <p:cNvPr id="74767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41771" y="3368509"/>
            <a:ext cx="126995" cy="187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8" name="Line 8"/>
          <p:cNvSpPr>
            <a:spLocks noChangeShapeType="1"/>
          </p:cNvSpPr>
          <p:nvPr/>
        </p:nvSpPr>
        <p:spPr bwMode="auto">
          <a:xfrm rot="16200000" flipH="1">
            <a:off x="4792640" y="2650967"/>
            <a:ext cx="0" cy="81277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Helvetica"/>
            </a:endParaRPr>
          </a:p>
        </p:txBody>
      </p:sp>
      <p:pic>
        <p:nvPicPr>
          <p:cNvPr id="74769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49752" y="2771596"/>
            <a:ext cx="188906" cy="24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70" name="Picture 10" descr="image_func"/>
          <p:cNvPicPr>
            <a:picLocks noChangeAspect="1" noChangeArrowheads="1"/>
          </p:cNvPicPr>
          <p:nvPr/>
        </p:nvPicPr>
        <p:blipFill>
          <a:blip r:embed="rId9" cstate="print"/>
          <a:srcRect l="53148" t="52576"/>
          <a:stretch>
            <a:fillRect/>
          </a:stretch>
        </p:blipFill>
        <p:spPr bwMode="auto">
          <a:xfrm>
            <a:off x="1916501" y="3402767"/>
            <a:ext cx="1455826" cy="112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71" name="Right Arrow 13"/>
          <p:cNvSpPr>
            <a:spLocks noChangeArrowheads="1"/>
          </p:cNvSpPr>
          <p:nvPr/>
        </p:nvSpPr>
        <p:spPr bwMode="auto">
          <a:xfrm>
            <a:off x="3397198" y="3830496"/>
            <a:ext cx="620698" cy="255597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 dirty="0">
              <a:latin typeface="Helvetica"/>
            </a:endParaRPr>
          </a:p>
        </p:txBody>
      </p:sp>
      <p:sp>
        <p:nvSpPr>
          <p:cNvPr id="74772" name="TextBox 15"/>
          <p:cNvSpPr txBox="1">
            <a:spLocks noChangeArrowheads="1"/>
          </p:cNvSpPr>
          <p:nvPr/>
        </p:nvSpPr>
        <p:spPr bwMode="auto">
          <a:xfrm>
            <a:off x="8259791" y="3611594"/>
            <a:ext cx="1241397" cy="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Helvetica"/>
              </a:rPr>
              <a:t>2D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150225" y="5583238"/>
            <a:ext cx="1241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Helvetica"/>
              </a:rPr>
              <a:t>1D</a:t>
            </a:r>
          </a:p>
        </p:txBody>
      </p:sp>
      <p:grpSp>
        <p:nvGrpSpPr>
          <p:cNvPr id="3" name="Group 21"/>
          <p:cNvGrpSpPr>
            <a:grpSpLocks noChangeAspect="1"/>
          </p:cNvGrpSpPr>
          <p:nvPr/>
        </p:nvGrpSpPr>
        <p:grpSpPr bwMode="auto">
          <a:xfrm>
            <a:off x="190500" y="5143500"/>
            <a:ext cx="3395663" cy="1352550"/>
            <a:chOff x="-2840139" y="3502026"/>
            <a:chExt cx="3943404" cy="1570059"/>
          </a:xfrm>
        </p:grpSpPr>
        <p:pic>
          <p:nvPicPr>
            <p:cNvPr id="74762" name="Picture 8" descr="smoothing-d5"/>
            <p:cNvPicPr>
              <a:picLocks noChangeAspect="1" noChangeArrowheads="1"/>
            </p:cNvPicPr>
            <p:nvPr/>
          </p:nvPicPr>
          <p:blipFill>
            <a:blip r:embed="rId5" cstate="print"/>
            <a:srcRect b="48459"/>
            <a:stretch>
              <a:fillRect/>
            </a:stretch>
          </p:blipFill>
          <p:spPr bwMode="auto">
            <a:xfrm>
              <a:off x="-2840139" y="3611565"/>
              <a:ext cx="3890963" cy="146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63" name="Rectangle 20"/>
            <p:cNvSpPr>
              <a:spLocks noChangeArrowheads="1"/>
            </p:cNvSpPr>
            <p:nvPr/>
          </p:nvSpPr>
          <p:spPr bwMode="auto">
            <a:xfrm>
              <a:off x="-2657574" y="3502026"/>
              <a:ext cx="3760839" cy="116841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 dirty="0">
                <a:latin typeface="Helvetica"/>
              </a:endParaRPr>
            </a:p>
          </p:txBody>
        </p:sp>
        <p:sp>
          <p:nvSpPr>
            <p:cNvPr id="74764" name="Freeform 19"/>
            <p:cNvSpPr>
              <a:spLocks noChangeArrowheads="1"/>
            </p:cNvSpPr>
            <p:nvPr/>
          </p:nvSpPr>
          <p:spPr bwMode="auto">
            <a:xfrm>
              <a:off x="-2621061" y="3830643"/>
              <a:ext cx="3645074" cy="843419"/>
            </a:xfrm>
            <a:custGeom>
              <a:avLst/>
              <a:gdLst>
                <a:gd name="T0" fmla="*/ 0 w 3645074"/>
                <a:gd name="T1" fmla="*/ 179539 h 843419"/>
                <a:gd name="T2" fmla="*/ 50104 w 3645074"/>
                <a:gd name="T3" fmla="*/ 179539 h 843419"/>
                <a:gd name="T4" fmla="*/ 237994 w 3645074"/>
                <a:gd name="T5" fmla="*/ 705632 h 843419"/>
                <a:gd name="T6" fmla="*/ 388307 w 3645074"/>
                <a:gd name="T7" fmla="*/ 304800 h 843419"/>
                <a:gd name="T8" fmla="*/ 501041 w 3645074"/>
                <a:gd name="T9" fmla="*/ 304800 h 843419"/>
                <a:gd name="T10" fmla="*/ 526093 w 3645074"/>
                <a:gd name="T11" fmla="*/ 480164 h 843419"/>
                <a:gd name="T12" fmla="*/ 601249 w 3645074"/>
                <a:gd name="T13" fmla="*/ 329852 h 843419"/>
                <a:gd name="T14" fmla="*/ 713983 w 3645074"/>
                <a:gd name="T15" fmla="*/ 405008 h 843419"/>
                <a:gd name="T16" fmla="*/ 751561 w 3645074"/>
                <a:gd name="T17" fmla="*/ 655528 h 843419"/>
                <a:gd name="T18" fmla="*/ 814192 w 3645074"/>
                <a:gd name="T19" fmla="*/ 480164 h 843419"/>
                <a:gd name="T20" fmla="*/ 989556 w 3645074"/>
                <a:gd name="T21" fmla="*/ 567846 h 843419"/>
                <a:gd name="T22" fmla="*/ 1077238 w 3645074"/>
                <a:gd name="T23" fmla="*/ 843419 h 843419"/>
                <a:gd name="T24" fmla="*/ 1164920 w 3645074"/>
                <a:gd name="T25" fmla="*/ 567846 h 843419"/>
                <a:gd name="T26" fmla="*/ 1365337 w 3645074"/>
                <a:gd name="T27" fmla="*/ 480164 h 843419"/>
                <a:gd name="T28" fmla="*/ 1453019 w 3645074"/>
                <a:gd name="T29" fmla="*/ 29227 h 843419"/>
                <a:gd name="T30" fmla="*/ 1553227 w 3645074"/>
                <a:gd name="T31" fmla="*/ 655528 h 843419"/>
                <a:gd name="T32" fmla="*/ 1640909 w 3645074"/>
                <a:gd name="T33" fmla="*/ 780789 h 843419"/>
                <a:gd name="T34" fmla="*/ 1678487 w 3645074"/>
                <a:gd name="T35" fmla="*/ 617950 h 843419"/>
                <a:gd name="T36" fmla="*/ 1778696 w 3645074"/>
                <a:gd name="T37" fmla="*/ 830893 h 843419"/>
                <a:gd name="T38" fmla="*/ 1828800 w 3645074"/>
                <a:gd name="T39" fmla="*/ 655528 h 843419"/>
                <a:gd name="T40" fmla="*/ 1991638 w 3645074"/>
                <a:gd name="T41" fmla="*/ 668054 h 843419"/>
                <a:gd name="T42" fmla="*/ 2116898 w 3645074"/>
                <a:gd name="T43" fmla="*/ 505216 h 843419"/>
                <a:gd name="T44" fmla="*/ 2179528 w 3645074"/>
                <a:gd name="T45" fmla="*/ 505216 h 843419"/>
                <a:gd name="T46" fmla="*/ 2254684 w 3645074"/>
                <a:gd name="T47" fmla="*/ 617950 h 843419"/>
                <a:gd name="T48" fmla="*/ 2304788 w 3645074"/>
                <a:gd name="T49" fmla="*/ 192065 h 843419"/>
                <a:gd name="T50" fmla="*/ 2417522 w 3645074"/>
                <a:gd name="T51" fmla="*/ 405008 h 843419"/>
                <a:gd name="T52" fmla="*/ 2442574 w 3645074"/>
                <a:gd name="T53" fmla="*/ 254695 h 843419"/>
                <a:gd name="T54" fmla="*/ 2567834 w 3645074"/>
                <a:gd name="T55" fmla="*/ 505216 h 843419"/>
                <a:gd name="T56" fmla="*/ 2605412 w 3645074"/>
                <a:gd name="T57" fmla="*/ 279747 h 843419"/>
                <a:gd name="T58" fmla="*/ 2680570 w 3645074"/>
                <a:gd name="T59" fmla="*/ 367430 h 843419"/>
                <a:gd name="T60" fmla="*/ 2805830 w 3645074"/>
                <a:gd name="T61" fmla="*/ 217117 h 843419"/>
                <a:gd name="T62" fmla="*/ 3018772 w 3645074"/>
                <a:gd name="T63" fmla="*/ 317326 h 843419"/>
                <a:gd name="T64" fmla="*/ 3106454 w 3645074"/>
                <a:gd name="T65" fmla="*/ 655528 h 843419"/>
                <a:gd name="T66" fmla="*/ 3181610 w 3645074"/>
                <a:gd name="T67" fmla="*/ 455112 h 843419"/>
                <a:gd name="T68" fmla="*/ 3244240 w 3645074"/>
                <a:gd name="T69" fmla="*/ 405008 h 843419"/>
                <a:gd name="T70" fmla="*/ 3331922 w 3645074"/>
                <a:gd name="T71" fmla="*/ 467638 h 843419"/>
                <a:gd name="T72" fmla="*/ 3382026 w 3645074"/>
                <a:gd name="T73" fmla="*/ 54279 h 843419"/>
                <a:gd name="T74" fmla="*/ 3494760 w 3645074"/>
                <a:gd name="T75" fmla="*/ 655528 h 843419"/>
                <a:gd name="T76" fmla="*/ 3519812 w 3645074"/>
                <a:gd name="T77" fmla="*/ 379956 h 843419"/>
                <a:gd name="T78" fmla="*/ 3620022 w 3645074"/>
                <a:gd name="T79" fmla="*/ 530268 h 843419"/>
                <a:gd name="T80" fmla="*/ 3645074 w 3645074"/>
                <a:gd name="T81" fmla="*/ 530268 h 8434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45074"/>
                <a:gd name="T124" fmla="*/ 0 h 843419"/>
                <a:gd name="T125" fmla="*/ 3645074 w 3645074"/>
                <a:gd name="T126" fmla="*/ 843419 h 8434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45074" h="843419">
                  <a:moveTo>
                    <a:pt x="0" y="179539"/>
                  </a:moveTo>
                  <a:cubicBezTo>
                    <a:pt x="5219" y="135698"/>
                    <a:pt x="10438" y="91857"/>
                    <a:pt x="50104" y="179539"/>
                  </a:cubicBezTo>
                  <a:cubicBezTo>
                    <a:pt x="89770" y="267221"/>
                    <a:pt x="181627" y="684755"/>
                    <a:pt x="237994" y="705632"/>
                  </a:cubicBezTo>
                  <a:cubicBezTo>
                    <a:pt x="294361" y="726509"/>
                    <a:pt x="344466" y="371605"/>
                    <a:pt x="388307" y="304800"/>
                  </a:cubicBezTo>
                  <a:cubicBezTo>
                    <a:pt x="432148" y="237995"/>
                    <a:pt x="478077" y="275573"/>
                    <a:pt x="501041" y="304800"/>
                  </a:cubicBezTo>
                  <a:cubicBezTo>
                    <a:pt x="524005" y="334027"/>
                    <a:pt x="509392" y="475989"/>
                    <a:pt x="526093" y="480164"/>
                  </a:cubicBezTo>
                  <a:cubicBezTo>
                    <a:pt x="542794" y="484339"/>
                    <a:pt x="569934" y="342378"/>
                    <a:pt x="601249" y="329852"/>
                  </a:cubicBezTo>
                  <a:cubicBezTo>
                    <a:pt x="632564" y="317326"/>
                    <a:pt x="688931" y="350729"/>
                    <a:pt x="713983" y="405008"/>
                  </a:cubicBezTo>
                  <a:cubicBezTo>
                    <a:pt x="739035" y="459287"/>
                    <a:pt x="734860" y="643002"/>
                    <a:pt x="751561" y="655528"/>
                  </a:cubicBezTo>
                  <a:cubicBezTo>
                    <a:pt x="768262" y="668054"/>
                    <a:pt x="774526" y="494778"/>
                    <a:pt x="814192" y="480164"/>
                  </a:cubicBezTo>
                  <a:cubicBezTo>
                    <a:pt x="853858" y="465550"/>
                    <a:pt x="945715" y="507304"/>
                    <a:pt x="989556" y="567846"/>
                  </a:cubicBezTo>
                  <a:cubicBezTo>
                    <a:pt x="1033397" y="628389"/>
                    <a:pt x="1048011" y="843419"/>
                    <a:pt x="1077238" y="843419"/>
                  </a:cubicBezTo>
                  <a:cubicBezTo>
                    <a:pt x="1106465" y="843419"/>
                    <a:pt x="1116904" y="628389"/>
                    <a:pt x="1164920" y="567846"/>
                  </a:cubicBezTo>
                  <a:cubicBezTo>
                    <a:pt x="1212937" y="507304"/>
                    <a:pt x="1317321" y="569934"/>
                    <a:pt x="1365337" y="480164"/>
                  </a:cubicBezTo>
                  <a:cubicBezTo>
                    <a:pt x="1413354" y="390394"/>
                    <a:pt x="1421704" y="0"/>
                    <a:pt x="1453019" y="29227"/>
                  </a:cubicBezTo>
                  <a:cubicBezTo>
                    <a:pt x="1484334" y="58454"/>
                    <a:pt x="1521912" y="530268"/>
                    <a:pt x="1553227" y="655528"/>
                  </a:cubicBezTo>
                  <a:cubicBezTo>
                    <a:pt x="1584542" y="780788"/>
                    <a:pt x="1620032" y="787052"/>
                    <a:pt x="1640909" y="780789"/>
                  </a:cubicBezTo>
                  <a:cubicBezTo>
                    <a:pt x="1661786" y="774526"/>
                    <a:pt x="1655522" y="609599"/>
                    <a:pt x="1678487" y="617950"/>
                  </a:cubicBezTo>
                  <a:cubicBezTo>
                    <a:pt x="1701452" y="626301"/>
                    <a:pt x="1753644" y="824630"/>
                    <a:pt x="1778696" y="830893"/>
                  </a:cubicBezTo>
                  <a:cubicBezTo>
                    <a:pt x="1803748" y="837156"/>
                    <a:pt x="1793310" y="682668"/>
                    <a:pt x="1828800" y="655528"/>
                  </a:cubicBezTo>
                  <a:cubicBezTo>
                    <a:pt x="1864290" y="628388"/>
                    <a:pt x="1943622" y="693106"/>
                    <a:pt x="1991638" y="668054"/>
                  </a:cubicBezTo>
                  <a:cubicBezTo>
                    <a:pt x="2039654" y="643002"/>
                    <a:pt x="2085583" y="532356"/>
                    <a:pt x="2116898" y="505216"/>
                  </a:cubicBezTo>
                  <a:cubicBezTo>
                    <a:pt x="2148213" y="478076"/>
                    <a:pt x="2156565" y="486427"/>
                    <a:pt x="2179529" y="505216"/>
                  </a:cubicBezTo>
                  <a:cubicBezTo>
                    <a:pt x="2202493" y="524005"/>
                    <a:pt x="2233808" y="670142"/>
                    <a:pt x="2254685" y="617950"/>
                  </a:cubicBezTo>
                  <a:cubicBezTo>
                    <a:pt x="2275562" y="565758"/>
                    <a:pt x="2277649" y="227555"/>
                    <a:pt x="2304789" y="192065"/>
                  </a:cubicBezTo>
                  <a:cubicBezTo>
                    <a:pt x="2331929" y="156575"/>
                    <a:pt x="2394559" y="394570"/>
                    <a:pt x="2417523" y="405008"/>
                  </a:cubicBezTo>
                  <a:cubicBezTo>
                    <a:pt x="2440487" y="415446"/>
                    <a:pt x="2417523" y="237994"/>
                    <a:pt x="2442575" y="254695"/>
                  </a:cubicBezTo>
                  <a:cubicBezTo>
                    <a:pt x="2467627" y="271396"/>
                    <a:pt x="2540695" y="501041"/>
                    <a:pt x="2567835" y="505216"/>
                  </a:cubicBezTo>
                  <a:cubicBezTo>
                    <a:pt x="2594975" y="509391"/>
                    <a:pt x="2586624" y="302711"/>
                    <a:pt x="2605413" y="279747"/>
                  </a:cubicBezTo>
                  <a:cubicBezTo>
                    <a:pt x="2624202" y="256783"/>
                    <a:pt x="2647167" y="377868"/>
                    <a:pt x="2680570" y="367430"/>
                  </a:cubicBezTo>
                  <a:cubicBezTo>
                    <a:pt x="2713973" y="356992"/>
                    <a:pt x="2749463" y="225468"/>
                    <a:pt x="2805830" y="217117"/>
                  </a:cubicBezTo>
                  <a:cubicBezTo>
                    <a:pt x="2862197" y="208766"/>
                    <a:pt x="2968668" y="244258"/>
                    <a:pt x="3018772" y="317326"/>
                  </a:cubicBezTo>
                  <a:cubicBezTo>
                    <a:pt x="3068876" y="390395"/>
                    <a:pt x="3079315" y="632564"/>
                    <a:pt x="3106455" y="655528"/>
                  </a:cubicBezTo>
                  <a:cubicBezTo>
                    <a:pt x="3133595" y="678492"/>
                    <a:pt x="3158647" y="496865"/>
                    <a:pt x="3181611" y="455112"/>
                  </a:cubicBezTo>
                  <a:cubicBezTo>
                    <a:pt x="3204575" y="413359"/>
                    <a:pt x="3219189" y="402920"/>
                    <a:pt x="3244241" y="405008"/>
                  </a:cubicBezTo>
                  <a:cubicBezTo>
                    <a:pt x="3269293" y="407096"/>
                    <a:pt x="3308959" y="526093"/>
                    <a:pt x="3331923" y="467638"/>
                  </a:cubicBezTo>
                  <a:cubicBezTo>
                    <a:pt x="3354887" y="409183"/>
                    <a:pt x="3354887" y="22964"/>
                    <a:pt x="3382027" y="54279"/>
                  </a:cubicBezTo>
                  <a:cubicBezTo>
                    <a:pt x="3409167" y="85594"/>
                    <a:pt x="3471797" y="601249"/>
                    <a:pt x="3494761" y="655528"/>
                  </a:cubicBezTo>
                  <a:cubicBezTo>
                    <a:pt x="3517725" y="709807"/>
                    <a:pt x="3498936" y="400833"/>
                    <a:pt x="3519813" y="379956"/>
                  </a:cubicBezTo>
                  <a:cubicBezTo>
                    <a:pt x="3540690" y="359079"/>
                    <a:pt x="3599145" y="505216"/>
                    <a:pt x="3620022" y="530268"/>
                  </a:cubicBezTo>
                  <a:cubicBezTo>
                    <a:pt x="3640899" y="555320"/>
                    <a:pt x="3642986" y="542794"/>
                    <a:pt x="3645074" y="530268"/>
                  </a:cubicBezTo>
                </a:path>
              </a:pathLst>
            </a:cu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Helvetica"/>
              </a:endParaRPr>
            </a:p>
          </p:txBody>
        </p:sp>
      </p:grp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3549650" y="5692775"/>
            <a:ext cx="620713" cy="255588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 dirty="0">
              <a:latin typeface="Helvetica"/>
            </a:endParaRPr>
          </a:p>
        </p:txBody>
      </p:sp>
      <p:pic>
        <p:nvPicPr>
          <p:cNvPr id="24" name="Picture 3" descr="image_fun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5" b="54144"/>
          <a:stretch>
            <a:fillRect/>
          </a:stretch>
        </p:blipFill>
        <p:spPr bwMode="auto">
          <a:xfrm>
            <a:off x="403439" y="3289289"/>
            <a:ext cx="1476549" cy="131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190500" y="3555838"/>
            <a:ext cx="8069291" cy="274658"/>
            <a:chOff x="190500" y="3555838"/>
            <a:chExt cx="8069291" cy="274658"/>
          </a:xfrm>
        </p:grpSpPr>
        <p:cxnSp>
          <p:nvCxnSpPr>
            <p:cNvPr id="7" name="Conector recto 6"/>
            <p:cNvCxnSpPr/>
            <p:nvPr/>
          </p:nvCxnSpPr>
          <p:spPr>
            <a:xfrm>
              <a:off x="190500" y="3555838"/>
              <a:ext cx="172600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791918" y="3830496"/>
              <a:ext cx="172600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>
              <a:off x="4290013" y="3717032"/>
              <a:ext cx="3969778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38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frac{1}{(2k+1)^2}\sum_{u=-k}^{k} \sum_{v=-k}^{k}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604.75"/>
  <p:tag name="PICTUREFILESIZE" val="5404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mono"/>
  <p:tag name="ORIGWIDTH" val="60"/>
  <p:tag name="PICTUREFILESIZE" val="27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ridad">
  <a:themeElements>
    <a:clrScheme name="Claridad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5115</TotalTime>
  <Words>5110</Words>
  <Application>Microsoft Macintosh PowerPoint</Application>
  <PresentationFormat>On-screen Show (4:3)</PresentationFormat>
  <Paragraphs>3038</Paragraphs>
  <Slides>84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84</vt:i4>
      </vt:variant>
    </vt:vector>
  </HeadingPairs>
  <TitlesOfParts>
    <vt:vector size="100" baseType="lpstr">
      <vt:lpstr>Arial</vt:lpstr>
      <vt:lpstr>Arial Narrow</vt:lpstr>
      <vt:lpstr>Calibri</vt:lpstr>
      <vt:lpstr>Courier</vt:lpstr>
      <vt:lpstr>Helvetica</vt:lpstr>
      <vt:lpstr>Monotype Sorts</vt:lpstr>
      <vt:lpstr>Myriad Roman</vt:lpstr>
      <vt:lpstr>Tahoma</vt:lpstr>
      <vt:lpstr>Times</vt:lpstr>
      <vt:lpstr>Times New Roman</vt:lpstr>
      <vt:lpstr>6_Default Design</vt:lpstr>
      <vt:lpstr>Claridad</vt:lpstr>
      <vt:lpstr>Equation</vt:lpstr>
      <vt:lpstr>EcuaciÛn</vt:lpstr>
      <vt:lpstr>Photo Editor Photo</vt:lpstr>
      <vt:lpstr>Image</vt:lpstr>
      <vt:lpstr>Computational vision:   Linear filters</vt:lpstr>
      <vt:lpstr>Outline</vt:lpstr>
      <vt:lpstr>Image Formation</vt:lpstr>
      <vt:lpstr>Digital camera</vt:lpstr>
      <vt:lpstr>Digital images</vt:lpstr>
      <vt:lpstr>Digital images </vt:lpstr>
      <vt:lpstr>Digital images</vt:lpstr>
      <vt:lpstr>Digital images</vt:lpstr>
      <vt:lpstr>Digital images</vt:lpstr>
      <vt:lpstr>PowerPoint Presentation</vt:lpstr>
      <vt:lpstr>Images in Skimage</vt:lpstr>
      <vt:lpstr>Color images, RGB color space</vt:lpstr>
      <vt:lpstr>Today</vt:lpstr>
      <vt:lpstr>Spatial resolution</vt:lpstr>
      <vt:lpstr>Image Magnification</vt:lpstr>
      <vt:lpstr>PowerPoint Presentation</vt:lpstr>
      <vt:lpstr>PowerPoint Presentation</vt:lpstr>
      <vt:lpstr>PowerPoint Presentation</vt:lpstr>
      <vt:lpstr>Photometric resolution</vt:lpstr>
      <vt:lpstr>Histogram</vt:lpstr>
      <vt:lpstr>Histogram</vt:lpstr>
      <vt:lpstr>Histogram: How should the histograms look?</vt:lpstr>
      <vt:lpstr>Histogram manipulation for image contrast enhancement</vt:lpstr>
      <vt:lpstr>PowerPoint Presentation</vt:lpstr>
      <vt:lpstr>PowerPoint Presentation</vt:lpstr>
      <vt:lpstr>Today</vt:lpstr>
      <vt:lpstr>Image filtering</vt:lpstr>
      <vt:lpstr>Common types of noise</vt:lpstr>
      <vt:lpstr>Lecture videos</vt:lpstr>
      <vt:lpstr>Gaussian noise</vt:lpstr>
      <vt:lpstr>Motivation: noise reduction</vt:lpstr>
      <vt:lpstr>Motivation: noise reduction</vt:lpstr>
      <vt:lpstr>First attempt at a solution</vt:lpstr>
      <vt:lpstr>PowerPoint Presentation</vt:lpstr>
      <vt:lpstr>First attempt at a solution</vt:lpstr>
      <vt:lpstr>First attempt at a solution</vt:lpstr>
      <vt:lpstr>Weighted Moving Average – Mean filter</vt:lpstr>
      <vt:lpstr>Weighted Moving Average</vt:lpstr>
      <vt:lpstr>Weighted Moving Average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Linear filter</vt:lpstr>
      <vt:lpstr>Linear filter</vt:lpstr>
      <vt:lpstr>Convolutional filtering</vt:lpstr>
      <vt:lpstr>Convolutional filtering</vt:lpstr>
      <vt:lpstr>Convolutional filtering</vt:lpstr>
      <vt:lpstr>Mean filter</vt:lpstr>
      <vt:lpstr>Mean filter</vt:lpstr>
      <vt:lpstr>Smoothing by averaging</vt:lpstr>
      <vt:lpstr>Filtering an impulse signal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Properties of convolution</vt:lpstr>
      <vt:lpstr>Smoothing with a rectangular filter</vt:lpstr>
      <vt:lpstr>PowerPoint Presentation</vt:lpstr>
      <vt:lpstr>PowerPoint Presentation</vt:lpstr>
      <vt:lpstr>Today</vt:lpstr>
      <vt:lpstr>Median filter</vt:lpstr>
      <vt:lpstr>Median filter</vt:lpstr>
      <vt:lpstr>Median filter vs Mean filter</vt:lpstr>
      <vt:lpstr>Median filter</vt:lpstr>
      <vt:lpstr>Today</vt:lpstr>
      <vt:lpstr>Weighted Moving Average</vt:lpstr>
      <vt:lpstr>Gaussian filter</vt:lpstr>
      <vt:lpstr>Smoothing with a Gaussian</vt:lpstr>
      <vt:lpstr>Gaussian filters</vt:lpstr>
      <vt:lpstr>Gaussian filters</vt:lpstr>
      <vt:lpstr>Smoothing with a Gaussian filter</vt:lpstr>
      <vt:lpstr>Smoothing with a Gaussian filter</vt:lpstr>
      <vt:lpstr>Local vs global analysis</vt:lpstr>
      <vt:lpstr>Sharpening</vt:lpstr>
      <vt:lpstr>Summary</vt:lpstr>
      <vt:lpstr>Properties of smoothing filters</vt:lpstr>
      <vt:lpstr>References</vt:lpstr>
      <vt:lpstr>Lecture videos</vt:lpstr>
    </vt:vector>
  </TitlesOfParts>
  <Company>UTCS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Filters for features</dc:title>
  <dc:creator>Kristen Grauman</dc:creator>
  <cp:lastModifiedBy>Petia Ivanova Radeva</cp:lastModifiedBy>
  <cp:revision>276</cp:revision>
  <cp:lastPrinted>2021-09-27T17:31:01Z</cp:lastPrinted>
  <dcterms:created xsi:type="dcterms:W3CDTF">2009-09-01T18:20:06Z</dcterms:created>
  <dcterms:modified xsi:type="dcterms:W3CDTF">2021-10-04T17:32:54Z</dcterms:modified>
</cp:coreProperties>
</file>